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48" r:id="rId5"/>
  </p:sldMasterIdLst>
  <p:sldIdLst>
    <p:sldId id="256" r:id="rId6"/>
    <p:sldId id="257" r:id="rId7"/>
    <p:sldId id="280" r:id="rId8"/>
    <p:sldId id="283" r:id="rId9"/>
    <p:sldId id="290" r:id="rId10"/>
    <p:sldId id="281" r:id="rId11"/>
    <p:sldId id="287" r:id="rId12"/>
    <p:sldId id="288" r:id="rId13"/>
    <p:sldId id="289" r:id="rId14"/>
    <p:sldId id="282" r:id="rId15"/>
    <p:sldId id="261" r:id="rId16"/>
    <p:sldId id="291" r:id="rId17"/>
    <p:sldId id="292" r:id="rId18"/>
    <p:sldId id="299" r:id="rId19"/>
    <p:sldId id="301" r:id="rId20"/>
    <p:sldId id="302" r:id="rId21"/>
    <p:sldId id="293" r:id="rId22"/>
    <p:sldId id="295" r:id="rId23"/>
    <p:sldId id="296" r:id="rId24"/>
    <p:sldId id="297" r:id="rId25"/>
    <p:sldId id="298" r:id="rId26"/>
    <p:sldId id="285" r:id="rId27"/>
    <p:sldId id="304" r:id="rId28"/>
    <p:sldId id="30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9750"/>
    <a:srgbClr val="FFD77A"/>
    <a:srgbClr val="FFB3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9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9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B8A71E-57C8-4303-B325-A6D882B49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55283F6-9AB6-43B8-A553-C6C9C9C89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AB7C18-8A26-4E25-B038-2F334FBFE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405A-926F-4DB9-B5E9-EEB6D939705D}" type="datetimeFigureOut">
              <a:rPr lang="ko-KR" altLang="en-US" smtClean="0"/>
              <a:t>2024-03-04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65E16F-CAAC-41C3-AA72-897E92182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2A10C1F-6EE1-409A-9C68-ABB7EACC6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914F-9D98-4A92-8BF6-941A2149FD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7039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D21EC7-6436-4A12-97F4-CA76A72F5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31504F6-5D96-4CDC-82F3-439C6E4AD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CB36121-EB68-4513-A685-6B54FA3E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405A-926F-4DB9-B5E9-EEB6D939705D}" type="datetimeFigureOut">
              <a:rPr lang="ko-KR" altLang="en-US" smtClean="0"/>
              <a:t>2024-03-04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4DB101-9F40-4347-B61E-DF19B7A70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456379-B02F-4810-90D0-56FD2867B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914F-9D98-4A92-8BF6-941A2149FD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6678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EC32B5-0AFF-4177-A552-0D9C6D3ED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EC2C4AE-CA02-4A11-B1AB-5933CE328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E31921B-1AF4-4775-91D1-E5D88D59C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405A-926F-4DB9-B5E9-EEB6D939705D}" type="datetimeFigureOut">
              <a:rPr lang="ko-KR" altLang="en-US" smtClean="0"/>
              <a:t>2024-03-04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553ACDC-6AF8-42E3-8DFF-F81F65732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FF9F06-676B-4D3B-810B-605AB5A0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914F-9D98-4A92-8BF6-941A2149FD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5526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FF4FA7-CC1E-4E1F-9037-B2C7AE539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50CF601-9620-43E6-9E75-502B7E073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0F74DC8-7E97-4C6F-A7DA-7E93E48D0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3DF18EE-3AEC-4C60-B61B-B4F011146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405A-926F-4DB9-B5E9-EEB6D939705D}" type="datetimeFigureOut">
              <a:rPr lang="ko-KR" altLang="en-US" smtClean="0"/>
              <a:t>2024-03-04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F4FC732-50A8-4548-91E0-F09EFFA37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DCC6009-FE2A-4849-A98B-4E97FF041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914F-9D98-4A92-8BF6-941A2149FD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2243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0EEA4E-AF29-4FDF-8BC5-12EBDA2AF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B6F1350-5181-4F14-9D02-14A972E42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FDF906C-44E2-411F-ADFC-2377BE4FC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9E6A1E4-8CCA-4B33-9147-38DA34A061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B13E9A7-6657-4088-B27F-556B1F3A27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C377D26-49B7-4DE1-AD48-6730DB371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405A-926F-4DB9-B5E9-EEB6D939705D}" type="datetimeFigureOut">
              <a:rPr lang="ko-KR" altLang="en-US" smtClean="0"/>
              <a:t>2024-03-04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2A3ABE7-C986-4605-9B7A-3C0904E6F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6D0A2B1-FF5D-40B9-B284-767CC7705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914F-9D98-4A92-8BF6-941A2149FD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3430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4A1724-3CCB-466F-A383-44CFC9409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B6767D7-F99F-4CBA-99C7-E091BEAAF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405A-926F-4DB9-B5E9-EEB6D939705D}" type="datetimeFigureOut">
              <a:rPr lang="ko-KR" altLang="en-US" smtClean="0"/>
              <a:t>2024-03-04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3ADFD0-D148-4B6C-84E7-DCA63B943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E03ECFE-55D1-4849-BA84-873FDE224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914F-9D98-4A92-8BF6-941A2149FD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7242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EF44E2F-6C0D-40D4-BA95-1BE272637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405A-926F-4DB9-B5E9-EEB6D939705D}" type="datetimeFigureOut">
              <a:rPr lang="ko-KR" altLang="en-US" smtClean="0"/>
              <a:t>2024-03-04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99DA235-117B-4BD4-9359-266DBA491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6B71D1D-9C9C-470B-B075-A318E2937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914F-9D98-4A92-8BF6-941A2149FD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6447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486319-043F-4779-96A5-EE40C13B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87C19ED-4149-439D-A0DA-DE92DE858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F9FB5AD-5707-4D5A-86FD-6D4211592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95C5BB4-AA33-4266-AD4E-92810A648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405A-926F-4DB9-B5E9-EEB6D939705D}" type="datetimeFigureOut">
              <a:rPr lang="ko-KR" altLang="en-US" smtClean="0"/>
              <a:t>2024-03-04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8F7C4D7-A4ED-470E-AE59-199C147D9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B673765-4B9E-4DA3-9850-030F9DABB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914F-9D98-4A92-8BF6-941A2149FD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714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87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6CE80F-92B9-4F88-BE8B-9E0F2FF34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D18542F-E052-40FE-B38D-17ABF7689A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A358078-5BCB-4937-B518-42405CF04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3501EA6-E483-4DD9-812B-B3256B620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405A-926F-4DB9-B5E9-EEB6D939705D}" type="datetimeFigureOut">
              <a:rPr lang="ko-KR" altLang="en-US" smtClean="0"/>
              <a:t>2024-03-04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9376228-4631-41D9-987F-8DBD52B68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1A320A6-9A56-4E63-9B7A-4B27E63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914F-9D98-4A92-8BF6-941A2149FD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861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529079-3DA1-4CF0-94F7-98EDCB279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1332DEA-C677-4E21-8B00-A2BA69084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3EAB66A-FDE4-43A3-8BF2-BE7FC6675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405A-926F-4DB9-B5E9-EEB6D939705D}" type="datetimeFigureOut">
              <a:rPr lang="ko-KR" altLang="en-US" smtClean="0"/>
              <a:t>2024-03-04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47ACE2B-5D41-4215-AD6A-4829D70A2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1B11F2-1F22-43E7-9D8C-840290D46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914F-9D98-4A92-8BF6-941A2149FD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5999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4AC1F6D-93F8-4030-8817-E6E2923AD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55935BF-026B-4A01-80C0-D805B5F4A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8B3620-7065-48ED-8787-F561EA1F9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405A-926F-4DB9-B5E9-EEB6D939705D}" type="datetimeFigureOut">
              <a:rPr lang="ko-KR" altLang="en-US" smtClean="0"/>
              <a:t>2024-03-04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E41A953-B635-42BB-BC84-674520FEE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1CF8629-D4B1-40B6-AD92-6340636F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914F-9D98-4A92-8BF6-941A2149FD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096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2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09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22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94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8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9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4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5F4CCCD-2F07-4290-B0D7-2D3A44897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0AB128B-B784-4957-96E5-64C0C3FE0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6886DE1-A7DE-4D49-A322-C3A401981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405A-926F-4DB9-B5E9-EEB6D939705D}" type="datetimeFigureOut">
              <a:rPr lang="ko-KR" altLang="en-US" smtClean="0"/>
              <a:t>2024-03-04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DD3989-63EE-4087-BFF3-81482D503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9C25F3-511E-44A2-AB6B-AE4D92EA7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1914F-9D98-4A92-8BF6-941A2149FD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411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ms.ck.ac.k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96869A08-1D75-43D9-B1AA-FA1C8FDB5D8D}"/>
              </a:ext>
            </a:extLst>
          </p:cNvPr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FA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0208889-CBFF-49B6-8842-6A2215AC2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24" y="3006874"/>
            <a:ext cx="9048750" cy="1385243"/>
          </a:xfrm>
        </p:spPr>
        <p:txBody>
          <a:bodyPr>
            <a:normAutofit fontScale="90000"/>
          </a:bodyPr>
          <a:lstStyle/>
          <a:p>
            <a:r>
              <a:rPr lang="ko-KR" altLang="en-US" sz="4500" b="1" dirty="0">
                <a:latin typeface="G마켓 산스 TTF Bold" panose="02000000000000000000" pitchFamily="2" charset="-127"/>
                <a:ea typeface="G마켓 산스 TTF Bold" panose="02000000000000000000" pitchFamily="2" charset="-127"/>
                <a:cs typeface="+mj-lt"/>
              </a:rPr>
              <a:t>청강문화산업대학교</a:t>
            </a:r>
            <a:br>
              <a:rPr lang="en-US" altLang="ko-KR" sz="4500" b="1" dirty="0">
                <a:latin typeface="G마켓 산스 TTF Bold" panose="02000000000000000000" pitchFamily="2" charset="-127"/>
                <a:ea typeface="G마켓 산스 TTF Bold" panose="02000000000000000000" pitchFamily="2" charset="-127"/>
                <a:cs typeface="+mj-lt"/>
              </a:rPr>
            </a:br>
            <a:r>
              <a:rPr lang="ko-KR" altLang="en-US" sz="4500" b="1" dirty="0">
                <a:latin typeface="G마켓 산스 TTF Bold" panose="02000000000000000000" pitchFamily="2" charset="-127"/>
                <a:ea typeface="G마켓 산스 TTF Bold" panose="02000000000000000000" pitchFamily="2" charset="-127"/>
                <a:cs typeface="+mj-lt"/>
              </a:rPr>
              <a:t>사이버캠퍼스</a:t>
            </a:r>
            <a:r>
              <a:rPr lang="en-US" altLang="ko-KR" sz="4500" b="1" dirty="0">
                <a:latin typeface="G마켓 산스 TTF Bold" panose="02000000000000000000" pitchFamily="2" charset="-127"/>
                <a:ea typeface="G마켓 산스 TTF Bold" panose="02000000000000000000" pitchFamily="2" charset="-127"/>
                <a:cs typeface="+mj-lt"/>
              </a:rPr>
              <a:t>(LMS) </a:t>
            </a:r>
            <a:r>
              <a:rPr lang="ko-KR" altLang="en-US" sz="4500" b="1" dirty="0">
                <a:latin typeface="G마켓 산스 TTF Bold" panose="02000000000000000000" pitchFamily="2" charset="-127"/>
                <a:ea typeface="G마켓 산스 TTF Bold" panose="02000000000000000000" pitchFamily="2" charset="-127"/>
                <a:cs typeface="+mj-lt"/>
              </a:rPr>
              <a:t>매뉴얼</a:t>
            </a:r>
            <a:br>
              <a:rPr lang="en-US" altLang="ko-KR" sz="4500" b="1" dirty="0">
                <a:latin typeface="G마켓 산스 TTF Bold" panose="02000000000000000000" pitchFamily="2" charset="-127"/>
                <a:ea typeface="G마켓 산스 TTF Bold" panose="02000000000000000000" pitchFamily="2" charset="-127"/>
                <a:cs typeface="+mj-lt"/>
              </a:rPr>
            </a:br>
            <a:r>
              <a:rPr lang="en-US" altLang="ko-KR" sz="3100" b="1" dirty="0">
                <a:latin typeface="G마켓 산스 TTF Bold" panose="02000000000000000000" pitchFamily="2" charset="-127"/>
                <a:ea typeface="G마켓 산스 TTF Bold" panose="02000000000000000000" pitchFamily="2" charset="-127"/>
                <a:cs typeface="+mj-lt"/>
              </a:rPr>
              <a:t>~</a:t>
            </a:r>
            <a:r>
              <a:rPr lang="ko-KR" altLang="en-US" sz="3100" b="1" dirty="0" err="1">
                <a:latin typeface="G마켓 산스 TTF Bold" panose="02000000000000000000" pitchFamily="2" charset="-127"/>
                <a:ea typeface="G마켓 산스 TTF Bold" panose="02000000000000000000" pitchFamily="2" charset="-127"/>
                <a:cs typeface="+mj-lt"/>
              </a:rPr>
              <a:t>학생편</a:t>
            </a:r>
            <a:r>
              <a:rPr lang="en-US" altLang="ko-KR" sz="3100" b="1" dirty="0">
                <a:latin typeface="G마켓 산스 TTF Bold" panose="02000000000000000000" pitchFamily="2" charset="-127"/>
                <a:ea typeface="G마켓 산스 TTF Bold" panose="02000000000000000000" pitchFamily="2" charset="-127"/>
                <a:cs typeface="+mj-lt"/>
              </a:rPr>
              <a:t>~</a:t>
            </a:r>
            <a:r>
              <a:rPr lang="en-US" altLang="ko-KR" sz="4500" b="1" dirty="0">
                <a:latin typeface="G마켓 산스 TTF Bold" panose="02000000000000000000" pitchFamily="2" charset="-127"/>
                <a:ea typeface="G마켓 산스 TTF Bold" panose="02000000000000000000" pitchFamily="2" charset="-127"/>
                <a:cs typeface="+mj-lt"/>
              </a:rPr>
              <a:t> </a:t>
            </a:r>
            <a:endParaRPr lang="ko-KR" altLang="en-US" sz="4500" b="1" dirty="0">
              <a:latin typeface="G마켓 산스 TTF Bold" panose="02000000000000000000" pitchFamily="2" charset="-127"/>
              <a:ea typeface="G마켓 산스 TTF Bold" panose="02000000000000000000" pitchFamily="2" charset="-127"/>
              <a:cs typeface="+mj-lt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675" y="6195850"/>
            <a:ext cx="1901825" cy="279867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A94E7A4F-9D47-4489-A27E-A91A635C3A01}"/>
              </a:ext>
            </a:extLst>
          </p:cNvPr>
          <p:cNvSpPr txBox="1"/>
          <p:nvPr/>
        </p:nvSpPr>
        <p:spPr>
          <a:xfrm>
            <a:off x="377589" y="4776238"/>
            <a:ext cx="8388821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ko-KR" sz="1200" kern="0" spc="-40" dirty="0"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lt"/>
              </a:rPr>
              <a:t>(</a:t>
            </a:r>
            <a:r>
              <a:rPr lang="ko-KR" altLang="en-US" sz="1200" kern="0" spc="-40" dirty="0"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lt"/>
              </a:rPr>
              <a:t>청강 </a:t>
            </a:r>
            <a:r>
              <a:rPr lang="ko-KR" altLang="en-US" sz="1200" kern="0" spc="-40" dirty="0" err="1"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lt"/>
              </a:rPr>
              <a:t>스마트교수학습지원센터</a:t>
            </a:r>
            <a:r>
              <a:rPr lang="en-US" altLang="ko-KR" sz="1200" kern="0" spc="-40" dirty="0"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lt"/>
              </a:rPr>
              <a:t>)</a:t>
            </a:r>
            <a:endParaRPr lang="en-US" sz="900" kern="0" spc="-40" dirty="0">
              <a:latin typeface="G마켓 산스 TTF Medium" panose="02000000000000000000" pitchFamily="2" charset="-127"/>
              <a:ea typeface="G마켓 산스 TTF Medium" panose="02000000000000000000" pitchFamily="2" charset="-127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7928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96869A08-1D75-43D9-B1AA-FA1C8FDB5D8D}"/>
              </a:ext>
            </a:extLst>
          </p:cNvPr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FA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0208889-CBFF-49B6-8842-6A2215AC2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25" y="2832100"/>
            <a:ext cx="9048750" cy="10048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kern="0" dirty="0">
                <a:latin typeface="G마켓 산스 TTF Bold" panose="02000000000000000000" pitchFamily="2" charset="-127"/>
                <a:ea typeface="G마켓 산스 TTF Bold"/>
              </a:rPr>
              <a:t>[3] </a:t>
            </a:r>
            <a:r>
              <a:rPr lang="ko-KR" altLang="en-US" sz="3200" kern="0" dirty="0">
                <a:latin typeface="G마켓 산스 TTF Bold" panose="02000000000000000000" pitchFamily="2" charset="-127"/>
                <a:ea typeface="G마켓 산스 TTF Bold"/>
              </a:rPr>
              <a:t>강의실</a:t>
            </a:r>
            <a:endParaRPr lang="en-US" altLang="ko-KR" sz="3200" kern="0" dirty="0">
              <a:latin typeface="G마켓 산스 TTF Bold" panose="02000000000000000000" pitchFamily="2" charset="-127"/>
              <a:ea typeface="G마켓 산스 TTF Bold"/>
            </a:endParaRPr>
          </a:p>
        </p:txBody>
      </p:sp>
    </p:spTree>
    <p:extLst>
      <p:ext uri="{BB962C8B-B14F-4D97-AF65-F5344CB8AC3E}">
        <p14:creationId xmlns:p14="http://schemas.microsoft.com/office/powerpoint/2010/main" val="3507096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E0BD124-C805-4816-B1C0-E2006EFBC8B2}"/>
              </a:ext>
            </a:extLst>
          </p:cNvPr>
          <p:cNvSpPr/>
          <p:nvPr/>
        </p:nvSpPr>
        <p:spPr>
          <a:xfrm>
            <a:off x="0" y="0"/>
            <a:ext cx="9144000" cy="1047750"/>
          </a:xfrm>
          <a:prstGeom prst="rect">
            <a:avLst/>
          </a:prstGeom>
          <a:solidFill>
            <a:srgbClr val="FA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83DCFF4B-9883-457E-8E05-47EC6345BBDC}"/>
              </a:ext>
            </a:extLst>
          </p:cNvPr>
          <p:cNvSpPr>
            <a:spLocks noGrp="1"/>
          </p:cNvSpPr>
          <p:nvPr/>
        </p:nvSpPr>
        <p:spPr>
          <a:xfrm>
            <a:off x="233363" y="256240"/>
            <a:ext cx="7634287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50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[3] </a:t>
            </a:r>
            <a:r>
              <a:rPr lang="ko-KR" altLang="en-US" sz="250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강의실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508" y="139433"/>
            <a:ext cx="1175127" cy="815568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68" y="1085568"/>
            <a:ext cx="7197625" cy="4048664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5774CCC2-F295-4834-98C5-F1EB893E4E81}"/>
              </a:ext>
            </a:extLst>
          </p:cNvPr>
          <p:cNvSpPr/>
          <p:nvPr/>
        </p:nvSpPr>
        <p:spPr>
          <a:xfrm>
            <a:off x="233363" y="5194266"/>
            <a:ext cx="8683272" cy="14413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183C3B37-B267-4DEC-8644-5E78CEC7C6CE}"/>
              </a:ext>
            </a:extLst>
          </p:cNvPr>
          <p:cNvSpPr txBox="1"/>
          <p:nvPr/>
        </p:nvSpPr>
        <p:spPr>
          <a:xfrm>
            <a:off x="3796531" y="5249868"/>
            <a:ext cx="1988335" cy="4542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b="1" kern="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cs typeface="+mn-lt"/>
              </a:rPr>
              <a:t>강의실 화면</a:t>
            </a:r>
            <a:endParaRPr lang="en-US" altLang="ko-KR" b="1" kern="0" spc="-40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  <a:cs typeface="+mn-lt"/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183C3B37-B267-4DEC-8644-5E78CEC7C6CE}"/>
              </a:ext>
            </a:extLst>
          </p:cNvPr>
          <p:cNvSpPr txBox="1"/>
          <p:nvPr/>
        </p:nvSpPr>
        <p:spPr>
          <a:xfrm>
            <a:off x="2026779" y="5896387"/>
            <a:ext cx="491000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ko-KR" sz="1200" dirty="0">
                <a:latin typeface="+mj-ea"/>
                <a:ea typeface="+mj-ea"/>
              </a:rPr>
              <a:t>-</a:t>
            </a:r>
            <a:r>
              <a:rPr lang="ko-KR" altLang="en-US" sz="1200" dirty="0">
                <a:latin typeface="+mj-ea"/>
                <a:ea typeface="+mj-ea"/>
              </a:rPr>
              <a:t>강의를 클릭하면 나타나는 강의실 첫 화면입니다</a:t>
            </a:r>
            <a:r>
              <a:rPr lang="en-US" altLang="ko-KR" sz="1200" dirty="0">
                <a:latin typeface="+mj-ea"/>
                <a:ea typeface="+mj-ea"/>
              </a:rPr>
              <a:t>.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233363" y="5194266"/>
            <a:ext cx="50842" cy="1441310"/>
          </a:xfrm>
          <a:prstGeom prst="rect">
            <a:avLst/>
          </a:prstGeom>
          <a:solidFill>
            <a:srgbClr val="FA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465" y="3604171"/>
            <a:ext cx="464020" cy="8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3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E0BD124-C805-4816-B1C0-E2006EFBC8B2}"/>
              </a:ext>
            </a:extLst>
          </p:cNvPr>
          <p:cNvSpPr/>
          <p:nvPr/>
        </p:nvSpPr>
        <p:spPr>
          <a:xfrm>
            <a:off x="0" y="0"/>
            <a:ext cx="9144000" cy="1047750"/>
          </a:xfrm>
          <a:prstGeom prst="rect">
            <a:avLst/>
          </a:prstGeom>
          <a:solidFill>
            <a:srgbClr val="FA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508" y="139433"/>
            <a:ext cx="1175127" cy="815568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68" y="1085568"/>
            <a:ext cx="7197625" cy="4048664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5774CCC2-F295-4834-98C5-F1EB893E4E81}"/>
              </a:ext>
            </a:extLst>
          </p:cNvPr>
          <p:cNvSpPr/>
          <p:nvPr/>
        </p:nvSpPr>
        <p:spPr>
          <a:xfrm>
            <a:off x="4721783" y="5194266"/>
            <a:ext cx="4194852" cy="14413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774CCC2-F295-4834-98C5-F1EB893E4E81}"/>
              </a:ext>
            </a:extLst>
          </p:cNvPr>
          <p:cNvSpPr/>
          <p:nvPr/>
        </p:nvSpPr>
        <p:spPr>
          <a:xfrm>
            <a:off x="233363" y="5194266"/>
            <a:ext cx="4005005" cy="14413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183C3B37-B267-4DEC-8644-5E78CEC7C6CE}"/>
              </a:ext>
            </a:extLst>
          </p:cNvPr>
          <p:cNvSpPr txBox="1"/>
          <p:nvPr/>
        </p:nvSpPr>
        <p:spPr>
          <a:xfrm>
            <a:off x="590125" y="5766632"/>
            <a:ext cx="371938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200" dirty="0">
                <a:latin typeface="+mj-ea"/>
                <a:ea typeface="+mj-ea"/>
              </a:rPr>
              <a:t>-</a:t>
            </a:r>
            <a:r>
              <a:rPr lang="ko-KR" altLang="en-US" sz="1200" dirty="0">
                <a:latin typeface="+mj-ea"/>
                <a:ea typeface="+mj-ea"/>
              </a:rPr>
              <a:t>강의 명과 </a:t>
            </a:r>
            <a:r>
              <a:rPr lang="ko-KR" altLang="en-US" sz="1200" dirty="0" err="1">
                <a:latin typeface="+mj-ea"/>
                <a:ea typeface="+mj-ea"/>
              </a:rPr>
              <a:t>강의자</a:t>
            </a:r>
            <a:r>
              <a:rPr lang="ko-KR" altLang="en-US" sz="1200" dirty="0">
                <a:latin typeface="+mj-ea"/>
                <a:ea typeface="+mj-ea"/>
              </a:rPr>
              <a:t> 명을 확인할 수 있습니다</a:t>
            </a:r>
            <a:r>
              <a:rPr lang="en-US" altLang="ko-KR" sz="1200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j-ea"/>
                <a:ea typeface="+mj-ea"/>
              </a:rPr>
              <a:t>-</a:t>
            </a:r>
            <a:r>
              <a:rPr lang="ko-KR" altLang="en-US" sz="1200" dirty="0">
                <a:latin typeface="+mj-ea"/>
                <a:ea typeface="+mj-ea"/>
              </a:rPr>
              <a:t>쪽지를 클릭하여 메시지를 보낼 수 있습니다</a:t>
            </a:r>
            <a:r>
              <a:rPr lang="en-US" altLang="ko-KR" sz="1200" dirty="0">
                <a:latin typeface="+mj-ea"/>
                <a:ea typeface="+mj-ea"/>
              </a:rPr>
              <a:t>.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183C3B37-B267-4DEC-8644-5E78CEC7C6CE}"/>
              </a:ext>
            </a:extLst>
          </p:cNvPr>
          <p:cNvSpPr txBox="1"/>
          <p:nvPr/>
        </p:nvSpPr>
        <p:spPr>
          <a:xfrm>
            <a:off x="5051176" y="5784489"/>
            <a:ext cx="4652318" cy="6106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200" dirty="0">
                <a:latin typeface="+mj-ea"/>
                <a:ea typeface="+mj-ea"/>
              </a:rPr>
              <a:t>-</a:t>
            </a:r>
            <a:r>
              <a:rPr lang="ko-KR" altLang="en-US" sz="1200" dirty="0">
                <a:latin typeface="+mj-ea"/>
              </a:rPr>
              <a:t>학습목표와 강의 내용을 확인할 수 있습니다</a:t>
            </a:r>
            <a:r>
              <a:rPr lang="en-US" altLang="ko-KR" sz="1200" dirty="0">
                <a:latin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j-ea"/>
              </a:rPr>
              <a:t>-</a:t>
            </a:r>
            <a:r>
              <a:rPr lang="ko-KR" altLang="en-US" sz="1200" dirty="0" err="1">
                <a:latin typeface="+mj-ea"/>
              </a:rPr>
              <a:t>과목공지</a:t>
            </a:r>
            <a:r>
              <a:rPr lang="en-US" altLang="ko-KR" sz="1200" dirty="0">
                <a:latin typeface="+mj-ea"/>
              </a:rPr>
              <a:t>, </a:t>
            </a:r>
            <a:r>
              <a:rPr lang="ko-KR" altLang="en-US" sz="1200" dirty="0">
                <a:latin typeface="+mj-ea"/>
              </a:rPr>
              <a:t>질의응답 게시판이 </a:t>
            </a:r>
            <a:r>
              <a:rPr lang="ko-KR" altLang="en-US" sz="1200" dirty="0" err="1">
                <a:latin typeface="+mj-ea"/>
              </a:rPr>
              <a:t>세팅되어</a:t>
            </a:r>
            <a:r>
              <a:rPr lang="ko-KR" altLang="en-US" sz="1200" dirty="0">
                <a:latin typeface="+mj-ea"/>
              </a:rPr>
              <a:t> 있습니다</a:t>
            </a:r>
            <a:r>
              <a:rPr lang="en-US" altLang="ko-KR" sz="1200" dirty="0">
                <a:latin typeface="+mj-ea"/>
              </a:rPr>
              <a:t>.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183C3B37-B267-4DEC-8644-5E78CEC7C6CE}"/>
              </a:ext>
            </a:extLst>
          </p:cNvPr>
          <p:cNvSpPr txBox="1"/>
          <p:nvPr/>
        </p:nvSpPr>
        <p:spPr>
          <a:xfrm>
            <a:off x="1452095" y="5258801"/>
            <a:ext cx="1726861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b="1" kern="0" spc="-40" dirty="0">
                <a:solidFill>
                  <a:srgbClr val="FF0000"/>
                </a:solidFill>
                <a:latin typeface="+mj-ea"/>
                <a:ea typeface="+mj-ea"/>
                <a:cs typeface="+mn-lt"/>
              </a:rPr>
              <a:t>강의 기본정보</a:t>
            </a:r>
            <a:endParaRPr lang="en-US" altLang="ko-KR" b="1" kern="0" spc="-40" dirty="0">
              <a:solidFill>
                <a:srgbClr val="FF0000"/>
              </a:solidFill>
              <a:latin typeface="+mj-ea"/>
              <a:ea typeface="+mj-ea"/>
              <a:cs typeface="+mn-lt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162072" y="1224246"/>
            <a:ext cx="785014" cy="6663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2996153" y="2158459"/>
            <a:ext cx="1965085" cy="1072834"/>
          </a:xfrm>
          <a:prstGeom prst="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233363" y="5194266"/>
            <a:ext cx="50842" cy="1441310"/>
          </a:xfrm>
          <a:prstGeom prst="rect">
            <a:avLst/>
          </a:prstGeom>
          <a:solidFill>
            <a:srgbClr val="FA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4726912" y="5194266"/>
            <a:ext cx="50842" cy="1441310"/>
          </a:xfrm>
          <a:prstGeom prst="rect">
            <a:avLst/>
          </a:prstGeom>
          <a:solidFill>
            <a:srgbClr val="FA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제목 1">
            <a:extLst>
              <a:ext uri="{FF2B5EF4-FFF2-40B4-BE49-F238E27FC236}">
                <a16:creationId xmlns:a16="http://schemas.microsoft.com/office/drawing/2014/main" id="{83DCFF4B-9883-457E-8E05-47EC6345BBDC}"/>
              </a:ext>
            </a:extLst>
          </p:cNvPr>
          <p:cNvSpPr>
            <a:spLocks noGrp="1"/>
          </p:cNvSpPr>
          <p:nvPr/>
        </p:nvSpPr>
        <p:spPr>
          <a:xfrm>
            <a:off x="233363" y="256240"/>
            <a:ext cx="7634287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50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[3] </a:t>
            </a:r>
            <a:r>
              <a:rPr lang="ko-KR" altLang="en-US" sz="250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강의실</a:t>
            </a: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183C3B37-B267-4DEC-8644-5E78CEC7C6CE}"/>
              </a:ext>
            </a:extLst>
          </p:cNvPr>
          <p:cNvSpPr txBox="1"/>
          <p:nvPr/>
        </p:nvSpPr>
        <p:spPr>
          <a:xfrm>
            <a:off x="6332937" y="5258801"/>
            <a:ext cx="2119004" cy="4542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b="1" kern="0" spc="-40" dirty="0">
                <a:solidFill>
                  <a:srgbClr val="0070C0"/>
                </a:solidFill>
                <a:latin typeface="+mj-ea"/>
                <a:ea typeface="+mj-ea"/>
                <a:cs typeface="+mn-lt"/>
              </a:rPr>
              <a:t>강의개요</a:t>
            </a:r>
            <a:endParaRPr lang="en-US" altLang="ko-KR" b="1" kern="0" spc="-40" dirty="0">
              <a:solidFill>
                <a:srgbClr val="0070C0"/>
              </a:solidFill>
              <a:latin typeface="+mj-ea"/>
              <a:ea typeface="+mj-ea"/>
              <a:cs typeface="+mn-lt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465" y="3604171"/>
            <a:ext cx="464020" cy="8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22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E0BD124-C805-4816-B1C0-E2006EFBC8B2}"/>
              </a:ext>
            </a:extLst>
          </p:cNvPr>
          <p:cNvSpPr/>
          <p:nvPr/>
        </p:nvSpPr>
        <p:spPr>
          <a:xfrm>
            <a:off x="0" y="0"/>
            <a:ext cx="9144000" cy="1047750"/>
          </a:xfrm>
          <a:prstGeom prst="rect">
            <a:avLst/>
          </a:prstGeom>
          <a:solidFill>
            <a:srgbClr val="FA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508" y="139433"/>
            <a:ext cx="1175127" cy="815568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68" y="1085568"/>
            <a:ext cx="7197625" cy="4048664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5774CCC2-F295-4834-98C5-F1EB893E4E81}"/>
              </a:ext>
            </a:extLst>
          </p:cNvPr>
          <p:cNvSpPr/>
          <p:nvPr/>
        </p:nvSpPr>
        <p:spPr>
          <a:xfrm>
            <a:off x="233363" y="5194266"/>
            <a:ext cx="8683272" cy="14413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183C3B37-B267-4DEC-8644-5E78CEC7C6CE}"/>
              </a:ext>
            </a:extLst>
          </p:cNvPr>
          <p:cNvSpPr txBox="1"/>
          <p:nvPr/>
        </p:nvSpPr>
        <p:spPr>
          <a:xfrm>
            <a:off x="3487612" y="5181910"/>
            <a:ext cx="1988335" cy="4542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ko-KR" altLang="en-US" b="1" kern="0" spc="-40" dirty="0">
                <a:solidFill>
                  <a:srgbClr val="00B050"/>
                </a:solidFill>
                <a:latin typeface="+mj-ea"/>
                <a:ea typeface="+mj-ea"/>
                <a:cs typeface="+mn-lt"/>
              </a:rPr>
              <a:t>주차 별 학습활동</a:t>
            </a:r>
            <a:endParaRPr lang="en-US" altLang="ko-KR" b="1" kern="0" spc="-40" dirty="0">
              <a:solidFill>
                <a:srgbClr val="00B050"/>
              </a:solidFill>
              <a:latin typeface="+mj-ea"/>
              <a:ea typeface="+mj-ea"/>
              <a:cs typeface="+mn-lt"/>
            </a:endParaRP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183C3B37-B267-4DEC-8644-5E78CEC7C6CE}"/>
              </a:ext>
            </a:extLst>
          </p:cNvPr>
          <p:cNvSpPr txBox="1"/>
          <p:nvPr/>
        </p:nvSpPr>
        <p:spPr>
          <a:xfrm>
            <a:off x="345507" y="5615533"/>
            <a:ext cx="900855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200" dirty="0">
                <a:latin typeface="+mj-ea"/>
                <a:ea typeface="+mj-ea"/>
              </a:rPr>
              <a:t>-</a:t>
            </a:r>
            <a:r>
              <a:rPr lang="ko-KR" altLang="en-US" sz="1200" dirty="0">
                <a:latin typeface="+mj-ea"/>
                <a:ea typeface="+mj-ea"/>
              </a:rPr>
              <a:t>한 학기는 총 </a:t>
            </a:r>
            <a:r>
              <a:rPr lang="en-US" altLang="ko-KR" sz="1200" dirty="0">
                <a:latin typeface="+mj-ea"/>
                <a:ea typeface="+mj-ea"/>
              </a:rPr>
              <a:t>16</a:t>
            </a:r>
            <a:r>
              <a:rPr lang="ko-KR" altLang="en-US" sz="1200" dirty="0">
                <a:latin typeface="+mj-ea"/>
                <a:ea typeface="+mj-ea"/>
              </a:rPr>
              <a:t>주 이며</a:t>
            </a:r>
            <a:r>
              <a:rPr lang="en-US" altLang="ko-KR" sz="1200" dirty="0">
                <a:latin typeface="+mj-ea"/>
                <a:ea typeface="+mj-ea"/>
              </a:rPr>
              <a:t>, </a:t>
            </a:r>
            <a:r>
              <a:rPr lang="ko-KR" altLang="en-US" sz="1200" dirty="0">
                <a:latin typeface="+mj-ea"/>
                <a:ea typeface="+mj-ea"/>
              </a:rPr>
              <a:t>주차 별로 강의가 진행됩니다</a:t>
            </a:r>
            <a:r>
              <a:rPr lang="en-US" altLang="ko-KR" sz="1200" dirty="0">
                <a:latin typeface="+mj-ea"/>
                <a:ea typeface="+mj-ea"/>
              </a:rPr>
              <a:t>. (</a:t>
            </a:r>
            <a:r>
              <a:rPr lang="ko-KR" altLang="en-US" sz="1200" dirty="0">
                <a:latin typeface="+mj-ea"/>
                <a:ea typeface="+mj-ea"/>
              </a:rPr>
              <a:t>사진은 </a:t>
            </a:r>
            <a:r>
              <a:rPr lang="en-US" altLang="ko-KR" sz="1200" dirty="0">
                <a:latin typeface="+mj-ea"/>
                <a:ea typeface="+mj-ea"/>
              </a:rPr>
              <a:t>1</a:t>
            </a:r>
            <a:r>
              <a:rPr lang="ko-KR" altLang="en-US" sz="1200" dirty="0">
                <a:latin typeface="+mj-ea"/>
                <a:ea typeface="+mj-ea"/>
              </a:rPr>
              <a:t>주차 부분만 캡처</a:t>
            </a:r>
            <a:r>
              <a:rPr lang="en-US" altLang="ko-KR" sz="1200" dirty="0">
                <a:latin typeface="+mj-ea"/>
                <a:ea typeface="+mj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j-ea"/>
                <a:ea typeface="+mj-ea"/>
              </a:rPr>
              <a:t>-</a:t>
            </a:r>
            <a:r>
              <a:rPr lang="ko-KR" altLang="en-US" sz="1200" dirty="0">
                <a:latin typeface="+mj-ea"/>
                <a:ea typeface="+mj-ea"/>
              </a:rPr>
              <a:t>해당 주차의 수업을 위한 </a:t>
            </a:r>
            <a:r>
              <a:rPr lang="ko-KR" altLang="en-US" sz="1200" dirty="0">
                <a:latin typeface="+mj-ea"/>
              </a:rPr>
              <a:t>학습 활동 자료들이 배치되어 있습니다</a:t>
            </a:r>
            <a:r>
              <a:rPr lang="en-US" altLang="ko-KR" sz="1200" dirty="0">
                <a:latin typeface="+mj-ea"/>
              </a:rPr>
              <a:t>.</a:t>
            </a:r>
            <a:r>
              <a:rPr lang="en-US" altLang="ko-KR" sz="1200" dirty="0">
                <a:latin typeface="+mj-ea"/>
                <a:ea typeface="+mj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j-ea"/>
                <a:ea typeface="+mj-ea"/>
              </a:rPr>
              <a:t>-</a:t>
            </a:r>
            <a:r>
              <a:rPr lang="ko-KR" altLang="en-US" sz="1200" dirty="0" err="1">
                <a:latin typeface="+mj-ea"/>
                <a:ea typeface="+mj-ea"/>
              </a:rPr>
              <a:t>강의자에</a:t>
            </a:r>
            <a:r>
              <a:rPr lang="ko-KR" altLang="en-US" sz="1200" dirty="0">
                <a:latin typeface="+mj-ea"/>
                <a:ea typeface="+mj-ea"/>
              </a:rPr>
              <a:t> 지시에 따라 이용하면 되며</a:t>
            </a:r>
            <a:r>
              <a:rPr lang="en-US" altLang="ko-KR" sz="1200" dirty="0">
                <a:latin typeface="+mj-ea"/>
                <a:ea typeface="+mj-ea"/>
              </a:rPr>
              <a:t>, </a:t>
            </a:r>
            <a:r>
              <a:rPr lang="ko-KR" altLang="en-US" sz="1200" dirty="0">
                <a:latin typeface="+mj-ea"/>
                <a:ea typeface="+mj-ea"/>
              </a:rPr>
              <a:t>자세한 내용은 다음 장에 안내합니다</a:t>
            </a:r>
            <a:r>
              <a:rPr lang="en-US" altLang="ko-KR" sz="1200" dirty="0">
                <a:latin typeface="+mj-ea"/>
                <a:ea typeface="+mj-ea"/>
              </a:rPr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233363" y="5194266"/>
            <a:ext cx="50842" cy="1441310"/>
          </a:xfrm>
          <a:prstGeom prst="rect">
            <a:avLst/>
          </a:prstGeom>
          <a:solidFill>
            <a:srgbClr val="FA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996153" y="3319994"/>
            <a:ext cx="3664139" cy="165585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50"/>
              </a:solidFill>
            </a:endParaRPr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id="{83DCFF4B-9883-457E-8E05-47EC6345BBDC}"/>
              </a:ext>
            </a:extLst>
          </p:cNvPr>
          <p:cNvSpPr>
            <a:spLocks noGrp="1"/>
          </p:cNvSpPr>
          <p:nvPr/>
        </p:nvSpPr>
        <p:spPr>
          <a:xfrm>
            <a:off x="233363" y="256240"/>
            <a:ext cx="7634287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50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[3] </a:t>
            </a:r>
            <a:r>
              <a:rPr lang="ko-KR" altLang="en-US" sz="250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강의실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465" y="3604171"/>
            <a:ext cx="464020" cy="8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7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96869A08-1D75-43D9-B1AA-FA1C8FDB5D8D}"/>
              </a:ext>
            </a:extLst>
          </p:cNvPr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FA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0208889-CBFF-49B6-8842-6A2215AC2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25" y="2832100"/>
            <a:ext cx="9048750" cy="10048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kern="0" dirty="0">
                <a:latin typeface="G마켓 산스 TTF Bold" panose="02000000000000000000" pitchFamily="2" charset="-127"/>
                <a:ea typeface="G마켓 산스 TTF Bold"/>
              </a:rPr>
              <a:t>[4] </a:t>
            </a:r>
            <a:r>
              <a:rPr lang="ko-KR" altLang="en-US" sz="3200" kern="0" dirty="0">
                <a:latin typeface="G마켓 산스 TTF Bold" panose="02000000000000000000" pitchFamily="2" charset="-127"/>
                <a:ea typeface="G마켓 산스 TTF Bold"/>
              </a:rPr>
              <a:t>주차 별 학습활동 이용 방법</a:t>
            </a:r>
            <a:endParaRPr lang="en-US" altLang="ko-KR" sz="3200" kern="0" dirty="0">
              <a:latin typeface="G마켓 산스 TTF Bold" panose="02000000000000000000" pitchFamily="2" charset="-127"/>
              <a:ea typeface="G마켓 산스 TTF Bold"/>
            </a:endParaRPr>
          </a:p>
        </p:txBody>
      </p:sp>
    </p:spTree>
    <p:extLst>
      <p:ext uri="{BB962C8B-B14F-4D97-AF65-F5344CB8AC3E}">
        <p14:creationId xmlns:p14="http://schemas.microsoft.com/office/powerpoint/2010/main" val="3976017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E0BD124-C805-4816-B1C0-E2006EFBC8B2}"/>
              </a:ext>
            </a:extLst>
          </p:cNvPr>
          <p:cNvSpPr/>
          <p:nvPr/>
        </p:nvSpPr>
        <p:spPr>
          <a:xfrm>
            <a:off x="0" y="0"/>
            <a:ext cx="9144000" cy="1047750"/>
          </a:xfrm>
          <a:prstGeom prst="rect">
            <a:avLst/>
          </a:prstGeom>
          <a:solidFill>
            <a:srgbClr val="FA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508" y="139433"/>
            <a:ext cx="1175127" cy="815568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68" y="1085568"/>
            <a:ext cx="7197625" cy="4048664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5774CCC2-F295-4834-98C5-F1EB893E4E81}"/>
              </a:ext>
            </a:extLst>
          </p:cNvPr>
          <p:cNvSpPr/>
          <p:nvPr/>
        </p:nvSpPr>
        <p:spPr>
          <a:xfrm>
            <a:off x="233363" y="5194266"/>
            <a:ext cx="8683272" cy="14413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183C3B37-B267-4DEC-8644-5E78CEC7C6CE}"/>
              </a:ext>
            </a:extLst>
          </p:cNvPr>
          <p:cNvSpPr txBox="1"/>
          <p:nvPr/>
        </p:nvSpPr>
        <p:spPr>
          <a:xfrm>
            <a:off x="2766946" y="5188088"/>
            <a:ext cx="3629880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ko-KR" altLang="en-US" b="1" kern="0" spc="-40" dirty="0">
                <a:solidFill>
                  <a:srgbClr val="00B050"/>
                </a:solidFill>
                <a:latin typeface="+mj-ea"/>
                <a:ea typeface="+mj-ea"/>
                <a:cs typeface="+mn-lt"/>
              </a:rPr>
              <a:t>주차 별 학습활동 자료 이용 방법</a:t>
            </a:r>
            <a:endParaRPr lang="en-US" altLang="ko-KR" b="1" kern="0" spc="-40" dirty="0">
              <a:solidFill>
                <a:srgbClr val="00B050"/>
              </a:solidFill>
              <a:latin typeface="+mj-ea"/>
              <a:ea typeface="+mj-ea"/>
              <a:cs typeface="+mn-lt"/>
            </a:endParaRP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183C3B37-B267-4DEC-8644-5E78CEC7C6CE}"/>
              </a:ext>
            </a:extLst>
          </p:cNvPr>
          <p:cNvSpPr txBox="1"/>
          <p:nvPr/>
        </p:nvSpPr>
        <p:spPr>
          <a:xfrm>
            <a:off x="345507" y="5627889"/>
            <a:ext cx="900855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200" dirty="0">
                <a:latin typeface="+mj-ea"/>
                <a:ea typeface="+mj-ea"/>
              </a:rPr>
              <a:t>-</a:t>
            </a:r>
            <a:r>
              <a:rPr lang="ko-KR" altLang="en-US" sz="1200" dirty="0">
                <a:latin typeface="+mj-ea"/>
                <a:ea typeface="+mj-ea"/>
              </a:rPr>
              <a:t>사진 속 </a:t>
            </a:r>
            <a:r>
              <a:rPr lang="ko-KR" altLang="en-US" sz="1200" dirty="0" err="1">
                <a:latin typeface="+mj-ea"/>
                <a:ea typeface="+mj-ea"/>
              </a:rPr>
              <a:t>강의자는</a:t>
            </a:r>
            <a:r>
              <a:rPr lang="ko-KR" altLang="en-US" sz="1200" dirty="0">
                <a:latin typeface="+mj-ea"/>
                <a:ea typeface="+mj-ea"/>
              </a:rPr>
              <a:t> </a:t>
            </a:r>
            <a:r>
              <a:rPr lang="en-US" altLang="ko-KR" sz="1200" dirty="0">
                <a:latin typeface="+mj-ea"/>
                <a:ea typeface="+mj-ea"/>
              </a:rPr>
              <a:t>1</a:t>
            </a:r>
            <a:r>
              <a:rPr lang="ko-KR" altLang="en-US" sz="1200" dirty="0">
                <a:latin typeface="+mj-ea"/>
                <a:ea typeface="+mj-ea"/>
              </a:rPr>
              <a:t>주차의 첫번째 활동으로 </a:t>
            </a:r>
            <a:r>
              <a:rPr lang="ko-KR" altLang="en-US" sz="1200" dirty="0" err="1">
                <a:latin typeface="+mj-ea"/>
                <a:ea typeface="+mj-ea"/>
              </a:rPr>
              <a:t>팀즈</a:t>
            </a:r>
            <a:r>
              <a:rPr lang="en-US" altLang="ko-KR" sz="1200" dirty="0">
                <a:latin typeface="+mj-ea"/>
                <a:ea typeface="+mj-ea"/>
              </a:rPr>
              <a:t>(</a:t>
            </a:r>
            <a:r>
              <a:rPr lang="ko-KR" altLang="en-US" sz="1200" dirty="0">
                <a:latin typeface="+mj-ea"/>
                <a:ea typeface="+mj-ea"/>
              </a:rPr>
              <a:t>실시간 온라인 강의</a:t>
            </a:r>
            <a:r>
              <a:rPr lang="en-US" altLang="ko-KR" sz="1200" dirty="0">
                <a:latin typeface="+mj-ea"/>
                <a:ea typeface="+mj-ea"/>
              </a:rPr>
              <a:t>)</a:t>
            </a:r>
            <a:r>
              <a:rPr lang="ko-KR" altLang="en-US" sz="1200" dirty="0">
                <a:latin typeface="+mj-ea"/>
                <a:ea typeface="+mj-ea"/>
              </a:rPr>
              <a:t>를 배치하였습니다</a:t>
            </a:r>
            <a:r>
              <a:rPr lang="en-US" altLang="ko-KR" sz="1200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j-ea"/>
                <a:ea typeface="+mj-ea"/>
              </a:rPr>
              <a:t>-</a:t>
            </a:r>
            <a:r>
              <a:rPr lang="ko-KR" altLang="en-US" sz="1200" dirty="0">
                <a:latin typeface="+mj-ea"/>
                <a:ea typeface="+mj-ea"/>
              </a:rPr>
              <a:t>그 아래에는 사전 학습 동영상</a:t>
            </a:r>
            <a:r>
              <a:rPr lang="en-US" altLang="ko-KR" sz="1200" dirty="0">
                <a:latin typeface="+mj-ea"/>
                <a:ea typeface="+mj-ea"/>
              </a:rPr>
              <a:t>, </a:t>
            </a:r>
            <a:r>
              <a:rPr lang="ko-KR" altLang="en-US" sz="1200" dirty="0">
                <a:latin typeface="+mj-ea"/>
                <a:ea typeface="+mj-ea"/>
              </a:rPr>
              <a:t>미니 퀴즈</a:t>
            </a:r>
            <a:r>
              <a:rPr lang="en-US" altLang="ko-KR" sz="1200" dirty="0">
                <a:latin typeface="+mj-ea"/>
                <a:ea typeface="+mj-ea"/>
              </a:rPr>
              <a:t>, </a:t>
            </a:r>
            <a:r>
              <a:rPr lang="ko-KR" altLang="en-US" sz="1200" dirty="0">
                <a:latin typeface="+mj-ea"/>
                <a:ea typeface="+mj-ea"/>
              </a:rPr>
              <a:t>문서 자료</a:t>
            </a:r>
            <a:r>
              <a:rPr lang="en-US" altLang="ko-KR" sz="1200" dirty="0">
                <a:latin typeface="+mj-ea"/>
                <a:ea typeface="+mj-ea"/>
              </a:rPr>
              <a:t> </a:t>
            </a:r>
            <a:r>
              <a:rPr lang="ko-KR" altLang="en-US" sz="1200" dirty="0">
                <a:latin typeface="+mj-ea"/>
                <a:ea typeface="+mj-ea"/>
              </a:rPr>
              <a:t>등이 순서대로 배치되어 있습니다</a:t>
            </a:r>
            <a:r>
              <a:rPr lang="en-US" altLang="ko-KR" sz="1200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j-ea"/>
                <a:ea typeface="+mj-ea"/>
              </a:rPr>
              <a:t>-</a:t>
            </a:r>
            <a:r>
              <a:rPr lang="ko-KR" altLang="en-US" sz="1200" dirty="0">
                <a:latin typeface="+mj-ea"/>
                <a:ea typeface="+mj-ea"/>
              </a:rPr>
              <a:t>강의자가 설정한 배치 순서대로 따라해보며 이용 방법을 안내해드리겠습니다</a:t>
            </a:r>
            <a:r>
              <a:rPr lang="en-US" altLang="ko-KR" sz="1200" dirty="0">
                <a:latin typeface="+mj-ea"/>
                <a:ea typeface="+mj-ea"/>
              </a:rPr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233363" y="5194266"/>
            <a:ext cx="50842" cy="1441310"/>
          </a:xfrm>
          <a:prstGeom prst="rect">
            <a:avLst/>
          </a:prstGeom>
          <a:solidFill>
            <a:srgbClr val="FA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3064476" y="3731740"/>
            <a:ext cx="1594022" cy="115535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50"/>
              </a:solidFill>
            </a:endParaRPr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id="{83DCFF4B-9883-457E-8E05-47EC6345BBDC}"/>
              </a:ext>
            </a:extLst>
          </p:cNvPr>
          <p:cNvSpPr>
            <a:spLocks noGrp="1"/>
          </p:cNvSpPr>
          <p:nvPr/>
        </p:nvSpPr>
        <p:spPr>
          <a:xfrm>
            <a:off x="233363" y="256240"/>
            <a:ext cx="7634287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50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[4] </a:t>
            </a:r>
            <a:r>
              <a:rPr lang="ko-KR" altLang="en-US" sz="250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주차 별 학습활동 이용 방법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465" y="3604171"/>
            <a:ext cx="464020" cy="8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8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E0BD124-C805-4816-B1C0-E2006EFBC8B2}"/>
              </a:ext>
            </a:extLst>
          </p:cNvPr>
          <p:cNvSpPr/>
          <p:nvPr/>
        </p:nvSpPr>
        <p:spPr>
          <a:xfrm>
            <a:off x="0" y="0"/>
            <a:ext cx="9144000" cy="1047750"/>
          </a:xfrm>
          <a:prstGeom prst="rect">
            <a:avLst/>
          </a:prstGeom>
          <a:solidFill>
            <a:srgbClr val="FA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83DCFF4B-9883-457E-8E05-47EC6345BBDC}"/>
              </a:ext>
            </a:extLst>
          </p:cNvPr>
          <p:cNvSpPr>
            <a:spLocks noGrp="1"/>
          </p:cNvSpPr>
          <p:nvPr/>
        </p:nvSpPr>
        <p:spPr>
          <a:xfrm>
            <a:off x="233363" y="256240"/>
            <a:ext cx="7634287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50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[4] </a:t>
            </a:r>
            <a:r>
              <a:rPr lang="ko-KR" altLang="en-US" sz="250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주차 별 학습활동 이용 방법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508" y="139433"/>
            <a:ext cx="1175127" cy="815568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68" y="1085568"/>
            <a:ext cx="7197625" cy="4048664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465" y="3604171"/>
            <a:ext cx="464020" cy="86767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5774CCC2-F295-4834-98C5-F1EB893E4E81}"/>
              </a:ext>
            </a:extLst>
          </p:cNvPr>
          <p:cNvSpPr/>
          <p:nvPr/>
        </p:nvSpPr>
        <p:spPr>
          <a:xfrm>
            <a:off x="233363" y="5194266"/>
            <a:ext cx="8683272" cy="14413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183C3B37-B267-4DEC-8644-5E78CEC7C6CE}"/>
              </a:ext>
            </a:extLst>
          </p:cNvPr>
          <p:cNvSpPr txBox="1"/>
          <p:nvPr/>
        </p:nvSpPr>
        <p:spPr>
          <a:xfrm>
            <a:off x="3487612" y="5200444"/>
            <a:ext cx="1988335" cy="4542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ko-KR" altLang="en-US" b="1" kern="0" spc="-4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cs typeface="+mn-lt"/>
              </a:rPr>
              <a:t>팀즈</a:t>
            </a:r>
            <a:endParaRPr lang="en-US" altLang="ko-KR" b="1" kern="0" spc="-40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  <a:cs typeface="+mn-lt"/>
            </a:endParaRP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183C3B37-B267-4DEC-8644-5E78CEC7C6CE}"/>
              </a:ext>
            </a:extLst>
          </p:cNvPr>
          <p:cNvSpPr txBox="1"/>
          <p:nvPr/>
        </p:nvSpPr>
        <p:spPr>
          <a:xfrm>
            <a:off x="271849" y="5630024"/>
            <a:ext cx="8632429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200" dirty="0">
                <a:latin typeface="+mj-ea"/>
                <a:ea typeface="+mj-ea"/>
              </a:rPr>
              <a:t>-</a:t>
            </a:r>
            <a:r>
              <a:rPr lang="ko-KR" altLang="en-US" sz="1200" dirty="0">
                <a:latin typeface="+mj-ea"/>
                <a:ea typeface="+mj-ea"/>
              </a:rPr>
              <a:t>우리대학은 온라인 수업으로 </a:t>
            </a:r>
            <a:r>
              <a:rPr lang="ko-KR" altLang="en-US" sz="1200" dirty="0" err="1">
                <a:latin typeface="+mj-ea"/>
                <a:ea typeface="+mj-ea"/>
              </a:rPr>
              <a:t>팀즈를</a:t>
            </a:r>
            <a:r>
              <a:rPr lang="ko-KR" altLang="en-US" sz="1200" dirty="0">
                <a:latin typeface="+mj-ea"/>
                <a:ea typeface="+mj-ea"/>
              </a:rPr>
              <a:t> 사용합니다</a:t>
            </a:r>
            <a:r>
              <a:rPr lang="en-US" altLang="ko-KR" sz="1200" dirty="0">
                <a:latin typeface="+mj-ea"/>
                <a:ea typeface="+mj-ea"/>
              </a:rPr>
              <a:t>. </a:t>
            </a:r>
            <a:r>
              <a:rPr lang="ko-KR" altLang="en-US" sz="1200" dirty="0">
                <a:latin typeface="+mj-ea"/>
                <a:ea typeface="+mj-ea"/>
              </a:rPr>
              <a:t>학생들은 </a:t>
            </a:r>
            <a:r>
              <a:rPr lang="en-US" altLang="ko-KR" sz="1200" dirty="0">
                <a:latin typeface="+mj-ea"/>
                <a:ea typeface="+mj-ea"/>
              </a:rPr>
              <a:t>PC</a:t>
            </a:r>
            <a:r>
              <a:rPr lang="ko-KR" altLang="en-US" sz="1200" dirty="0">
                <a:latin typeface="+mj-ea"/>
                <a:ea typeface="+mj-ea"/>
              </a:rPr>
              <a:t>에 </a:t>
            </a:r>
            <a:r>
              <a:rPr lang="en-US" altLang="ko-KR" sz="1200" dirty="0">
                <a:solidFill>
                  <a:srgbClr val="FF0000"/>
                </a:solidFill>
                <a:latin typeface="+mj-ea"/>
                <a:ea typeface="+mj-ea"/>
              </a:rPr>
              <a:t>‘</a:t>
            </a:r>
            <a:r>
              <a:rPr lang="ko-KR" altLang="en-US" sz="1200" dirty="0">
                <a:solidFill>
                  <a:srgbClr val="FF0000"/>
                </a:solidFill>
                <a:latin typeface="+mj-ea"/>
                <a:ea typeface="+mj-ea"/>
              </a:rPr>
              <a:t>마이크로 소프트 </a:t>
            </a:r>
            <a:r>
              <a:rPr lang="ko-KR" altLang="en-US" sz="1200" dirty="0" err="1">
                <a:solidFill>
                  <a:srgbClr val="FF0000"/>
                </a:solidFill>
                <a:latin typeface="+mj-ea"/>
                <a:ea typeface="+mj-ea"/>
              </a:rPr>
              <a:t>팀즈</a:t>
            </a:r>
            <a:r>
              <a:rPr lang="en-US" altLang="ko-KR" sz="1200" dirty="0">
                <a:solidFill>
                  <a:srgbClr val="FF0000"/>
                </a:solidFill>
                <a:latin typeface="+mj-ea"/>
                <a:ea typeface="+mj-ea"/>
              </a:rPr>
              <a:t>’ </a:t>
            </a:r>
            <a:r>
              <a:rPr lang="ko-KR" altLang="en-US" sz="1200" dirty="0">
                <a:solidFill>
                  <a:srgbClr val="FF0000"/>
                </a:solidFill>
                <a:latin typeface="+mj-ea"/>
                <a:ea typeface="+mj-ea"/>
              </a:rPr>
              <a:t>프로그램을 미리 설치</a:t>
            </a:r>
            <a:r>
              <a:rPr lang="ko-KR" altLang="en-US" sz="1200" dirty="0">
                <a:latin typeface="+mj-ea"/>
                <a:ea typeface="+mj-ea"/>
              </a:rPr>
              <a:t>합니다</a:t>
            </a:r>
            <a:r>
              <a:rPr lang="en-US" altLang="ko-KR" sz="1200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j-ea"/>
                <a:ea typeface="+mj-ea"/>
              </a:rPr>
              <a:t>-</a:t>
            </a:r>
            <a:r>
              <a:rPr lang="ko-KR" altLang="en-US" sz="1200" dirty="0">
                <a:latin typeface="+mj-ea"/>
                <a:ea typeface="+mj-ea"/>
              </a:rPr>
              <a:t>대학에서 제공하는 마이크로 소프트 </a:t>
            </a:r>
            <a:r>
              <a:rPr lang="ko-KR" altLang="en-US" sz="1200" dirty="0" err="1">
                <a:latin typeface="+mj-ea"/>
                <a:ea typeface="+mj-ea"/>
              </a:rPr>
              <a:t>팀즈</a:t>
            </a:r>
            <a:r>
              <a:rPr lang="ko-KR" altLang="en-US" sz="1200" dirty="0">
                <a:latin typeface="+mj-ea"/>
                <a:ea typeface="+mj-ea"/>
              </a:rPr>
              <a:t> 아이디는 </a:t>
            </a:r>
            <a:r>
              <a:rPr lang="en-US" altLang="ko-KR" sz="1200" dirty="0">
                <a:latin typeface="+mj-ea"/>
                <a:ea typeface="+mj-ea"/>
              </a:rPr>
              <a:t>‘</a:t>
            </a:r>
            <a:r>
              <a:rPr lang="ko-KR" altLang="en-US" sz="1200" dirty="0">
                <a:solidFill>
                  <a:srgbClr val="FF0000"/>
                </a:solidFill>
                <a:latin typeface="+mj-ea"/>
                <a:ea typeface="+mj-ea"/>
              </a:rPr>
              <a:t>학번</a:t>
            </a:r>
            <a:r>
              <a:rPr lang="en-US" altLang="ko-KR" sz="1200" dirty="0">
                <a:solidFill>
                  <a:srgbClr val="FF0000"/>
                </a:solidFill>
                <a:latin typeface="+mj-ea"/>
                <a:ea typeface="+mj-ea"/>
              </a:rPr>
              <a:t>@</a:t>
            </a:r>
            <a:r>
              <a:rPr lang="en-US" altLang="ko-KR" sz="1200" dirty="0" err="1">
                <a:solidFill>
                  <a:srgbClr val="FF0000"/>
                </a:solidFill>
                <a:latin typeface="+mj-ea"/>
                <a:ea typeface="+mj-ea"/>
              </a:rPr>
              <a:t>chungkang.academy</a:t>
            </a:r>
            <a:r>
              <a:rPr lang="en-US" altLang="ko-KR" sz="1200" dirty="0">
                <a:latin typeface="+mj-ea"/>
                <a:ea typeface="+mj-ea"/>
              </a:rPr>
              <a:t>’, </a:t>
            </a:r>
            <a:r>
              <a:rPr lang="ko-KR" altLang="en-US" sz="1200" dirty="0">
                <a:latin typeface="+mj-ea"/>
                <a:ea typeface="+mj-ea"/>
              </a:rPr>
              <a:t>패스워드는 </a:t>
            </a:r>
            <a:r>
              <a:rPr lang="en-US" altLang="ko-KR" sz="1200" dirty="0">
                <a:latin typeface="+mj-ea"/>
                <a:ea typeface="+mj-ea"/>
              </a:rPr>
              <a:t>‘</a:t>
            </a:r>
            <a:r>
              <a:rPr lang="ko-KR" altLang="en-US" sz="1200" dirty="0">
                <a:latin typeface="+mj-ea"/>
                <a:ea typeface="+mj-ea"/>
              </a:rPr>
              <a:t>주민등록번호 뒷자리</a:t>
            </a:r>
            <a:r>
              <a:rPr lang="en-US" altLang="ko-KR" sz="1200" dirty="0">
                <a:latin typeface="+mj-ea"/>
                <a:ea typeface="+mj-ea"/>
              </a:rPr>
              <a:t>‘ </a:t>
            </a:r>
            <a:r>
              <a:rPr lang="ko-KR" altLang="en-US" sz="1200" dirty="0">
                <a:latin typeface="+mj-ea"/>
                <a:ea typeface="+mj-ea"/>
              </a:rPr>
              <a:t>입니다</a:t>
            </a:r>
            <a:r>
              <a:rPr lang="en-US" altLang="ko-KR" sz="1200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j-ea"/>
                <a:ea typeface="+mj-ea"/>
              </a:rPr>
              <a:t>-</a:t>
            </a:r>
            <a:r>
              <a:rPr lang="ko-KR" altLang="en-US" sz="1200" dirty="0">
                <a:latin typeface="+mj-ea"/>
                <a:ea typeface="+mj-ea"/>
              </a:rPr>
              <a:t>강의 시작 시간에 맞춰 청강 사이버캠퍼스</a:t>
            </a:r>
            <a:r>
              <a:rPr lang="en-US" altLang="ko-KR" sz="1200" dirty="0">
                <a:latin typeface="+mj-ea"/>
                <a:ea typeface="+mj-ea"/>
              </a:rPr>
              <a:t>(LMS) </a:t>
            </a:r>
            <a:r>
              <a:rPr lang="ko-KR" altLang="en-US" sz="1200" dirty="0">
                <a:latin typeface="+mj-ea"/>
                <a:ea typeface="+mj-ea"/>
              </a:rPr>
              <a:t>강의실의</a:t>
            </a:r>
            <a:r>
              <a:rPr lang="ko-KR" altLang="en-US" sz="1200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ko-KR" altLang="en-US" sz="1200" dirty="0" err="1">
                <a:solidFill>
                  <a:srgbClr val="FF0000"/>
                </a:solidFill>
                <a:latin typeface="+mj-ea"/>
                <a:ea typeface="+mj-ea"/>
              </a:rPr>
              <a:t>팀즈</a:t>
            </a:r>
            <a:r>
              <a:rPr lang="ko-KR" altLang="en-US" sz="1200" dirty="0">
                <a:solidFill>
                  <a:srgbClr val="FF0000"/>
                </a:solidFill>
                <a:latin typeface="+mj-ea"/>
                <a:ea typeface="+mj-ea"/>
              </a:rPr>
              <a:t> 아이콘을 클릭</a:t>
            </a:r>
            <a:r>
              <a:rPr lang="ko-KR" altLang="en-US" sz="1200" dirty="0">
                <a:latin typeface="+mj-ea"/>
                <a:ea typeface="+mj-ea"/>
              </a:rPr>
              <a:t>하면 실시간 강의에 입장할 수 있습니다</a:t>
            </a:r>
            <a:r>
              <a:rPr lang="en-US" altLang="ko-KR" sz="1200" dirty="0">
                <a:latin typeface="+mj-ea"/>
                <a:ea typeface="+mj-ea"/>
              </a:rPr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233363" y="5194266"/>
            <a:ext cx="50842" cy="1441310"/>
          </a:xfrm>
          <a:prstGeom prst="rect">
            <a:avLst/>
          </a:prstGeom>
          <a:solidFill>
            <a:srgbClr val="FA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70" y="1088081"/>
            <a:ext cx="7200698" cy="4050392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52" y="1134892"/>
            <a:ext cx="7022249" cy="395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80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E0BD124-C805-4816-B1C0-E2006EFBC8B2}"/>
              </a:ext>
            </a:extLst>
          </p:cNvPr>
          <p:cNvSpPr/>
          <p:nvPr/>
        </p:nvSpPr>
        <p:spPr>
          <a:xfrm>
            <a:off x="0" y="0"/>
            <a:ext cx="9144000" cy="1047750"/>
          </a:xfrm>
          <a:prstGeom prst="rect">
            <a:avLst/>
          </a:prstGeom>
          <a:solidFill>
            <a:srgbClr val="FA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508" y="139433"/>
            <a:ext cx="1175127" cy="815568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68" y="1085568"/>
            <a:ext cx="7197625" cy="4048664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5774CCC2-F295-4834-98C5-F1EB893E4E81}"/>
              </a:ext>
            </a:extLst>
          </p:cNvPr>
          <p:cNvSpPr/>
          <p:nvPr/>
        </p:nvSpPr>
        <p:spPr>
          <a:xfrm>
            <a:off x="233363" y="5194266"/>
            <a:ext cx="8683272" cy="14413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183C3B37-B267-4DEC-8644-5E78CEC7C6CE}"/>
              </a:ext>
            </a:extLst>
          </p:cNvPr>
          <p:cNvSpPr txBox="1"/>
          <p:nvPr/>
        </p:nvSpPr>
        <p:spPr>
          <a:xfrm>
            <a:off x="3487612" y="5200444"/>
            <a:ext cx="1988335" cy="4542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ko-KR" altLang="en-US" b="1" kern="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cs typeface="+mn-lt"/>
              </a:rPr>
              <a:t>동영상</a:t>
            </a:r>
            <a:endParaRPr lang="en-US" altLang="ko-KR" b="1" kern="0" spc="-40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  <a:cs typeface="+mn-lt"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183C3B37-B267-4DEC-8644-5E78CEC7C6CE}"/>
              </a:ext>
            </a:extLst>
          </p:cNvPr>
          <p:cNvSpPr txBox="1"/>
          <p:nvPr/>
        </p:nvSpPr>
        <p:spPr>
          <a:xfrm>
            <a:off x="284482" y="5605310"/>
            <a:ext cx="868035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200" dirty="0">
                <a:latin typeface="+mj-ea"/>
                <a:ea typeface="+mj-ea"/>
              </a:rPr>
              <a:t>-</a:t>
            </a:r>
            <a:r>
              <a:rPr lang="ko-KR" altLang="en-US" sz="1200" dirty="0">
                <a:latin typeface="+mj-ea"/>
                <a:ea typeface="+mj-ea"/>
              </a:rPr>
              <a:t>수업을 위한 동영상 자료입니다</a:t>
            </a:r>
            <a:r>
              <a:rPr lang="en-US" altLang="ko-KR" sz="1200" dirty="0">
                <a:latin typeface="+mj-ea"/>
                <a:ea typeface="+mj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j-ea"/>
                <a:ea typeface="+mj-ea"/>
              </a:rPr>
              <a:t>-</a:t>
            </a:r>
            <a:r>
              <a:rPr lang="ko-KR" altLang="en-US" sz="1200" dirty="0">
                <a:latin typeface="+mj-ea"/>
              </a:rPr>
              <a:t>진도 체크가 설정되어 있을 경우에는 붉은 글씨로 학습 기한이 적혀있습니다</a:t>
            </a:r>
            <a:r>
              <a:rPr lang="en-US" altLang="ko-KR" sz="1200" dirty="0">
                <a:latin typeface="+mj-ea"/>
              </a:rPr>
              <a:t>.</a:t>
            </a:r>
            <a:r>
              <a:rPr lang="ko-KR" altLang="en-US" sz="1200" dirty="0">
                <a:latin typeface="+mj-ea"/>
              </a:rPr>
              <a:t> </a:t>
            </a:r>
            <a:r>
              <a:rPr lang="ko-KR" altLang="en-US" sz="1200" dirty="0">
                <a:latin typeface="+mj-ea"/>
                <a:ea typeface="+mj-ea"/>
              </a:rPr>
              <a:t>기한 내에 동영상 시청을 완료하여야 합니다</a:t>
            </a:r>
            <a:r>
              <a:rPr lang="en-US" altLang="ko-KR" sz="1200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j-ea"/>
                <a:ea typeface="+mj-ea"/>
              </a:rPr>
              <a:t>-</a:t>
            </a:r>
            <a:r>
              <a:rPr lang="ko-KR" altLang="en-US" sz="1200" dirty="0">
                <a:latin typeface="+mj-ea"/>
                <a:ea typeface="+mj-ea"/>
              </a:rPr>
              <a:t>학생들은 영상 시청 후</a:t>
            </a:r>
            <a:r>
              <a:rPr lang="en-US" altLang="ko-KR" sz="1200" dirty="0">
                <a:latin typeface="+mj-ea"/>
                <a:ea typeface="+mj-ea"/>
              </a:rPr>
              <a:t>,</a:t>
            </a:r>
            <a:r>
              <a:rPr lang="ko-KR" altLang="en-US" sz="1200" dirty="0">
                <a:latin typeface="+mj-ea"/>
                <a:ea typeface="+mj-ea"/>
              </a:rPr>
              <a:t> 좌측의 </a:t>
            </a:r>
            <a:r>
              <a:rPr lang="en-US" altLang="ko-KR" sz="1200" dirty="0">
                <a:latin typeface="+mj-ea"/>
                <a:ea typeface="+mj-ea"/>
              </a:rPr>
              <a:t>‘</a:t>
            </a:r>
            <a:r>
              <a:rPr lang="ko-KR" altLang="en-US" sz="1200" dirty="0">
                <a:latin typeface="+mj-ea"/>
                <a:ea typeface="+mj-ea"/>
              </a:rPr>
              <a:t>학습진도현황</a:t>
            </a:r>
            <a:r>
              <a:rPr lang="en-US" altLang="ko-KR" sz="1200" dirty="0">
                <a:latin typeface="+mj-ea"/>
                <a:ea typeface="+mj-ea"/>
              </a:rPr>
              <a:t>‘</a:t>
            </a:r>
            <a:r>
              <a:rPr lang="ko-KR" altLang="en-US" sz="1200" dirty="0">
                <a:latin typeface="+mj-ea"/>
                <a:ea typeface="+mj-ea"/>
              </a:rPr>
              <a:t>에서 학습 완료 여부가 잘 기록되었는지 확인할 수 있습니다</a:t>
            </a:r>
            <a:r>
              <a:rPr lang="en-US" altLang="ko-KR" sz="1200" dirty="0">
                <a:latin typeface="+mj-ea"/>
                <a:ea typeface="+mj-ea"/>
              </a:rPr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233363" y="5194266"/>
            <a:ext cx="50842" cy="1441310"/>
          </a:xfrm>
          <a:prstGeom prst="rect">
            <a:avLst/>
          </a:prstGeom>
          <a:solidFill>
            <a:srgbClr val="FA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제목 1">
            <a:extLst>
              <a:ext uri="{FF2B5EF4-FFF2-40B4-BE49-F238E27FC236}">
                <a16:creationId xmlns:a16="http://schemas.microsoft.com/office/drawing/2014/main" id="{83DCFF4B-9883-457E-8E05-47EC6345BBDC}"/>
              </a:ext>
            </a:extLst>
          </p:cNvPr>
          <p:cNvSpPr>
            <a:spLocks noGrp="1"/>
          </p:cNvSpPr>
          <p:nvPr/>
        </p:nvSpPr>
        <p:spPr>
          <a:xfrm>
            <a:off x="233363" y="256240"/>
            <a:ext cx="7634287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50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[4] </a:t>
            </a:r>
            <a:r>
              <a:rPr lang="ko-KR" altLang="en-US" sz="250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주차 별 학습활동 이용 방법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465" y="3604171"/>
            <a:ext cx="464020" cy="86767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70" y="1088081"/>
            <a:ext cx="7200697" cy="405039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52" y="1134892"/>
            <a:ext cx="7022249" cy="395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31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E0BD124-C805-4816-B1C0-E2006EFBC8B2}"/>
              </a:ext>
            </a:extLst>
          </p:cNvPr>
          <p:cNvSpPr/>
          <p:nvPr/>
        </p:nvSpPr>
        <p:spPr>
          <a:xfrm>
            <a:off x="0" y="0"/>
            <a:ext cx="9144000" cy="1047750"/>
          </a:xfrm>
          <a:prstGeom prst="rect">
            <a:avLst/>
          </a:prstGeom>
          <a:solidFill>
            <a:srgbClr val="FA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508" y="139433"/>
            <a:ext cx="1175127" cy="815568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68" y="1085568"/>
            <a:ext cx="7197625" cy="4048664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5774CCC2-F295-4834-98C5-F1EB893E4E81}"/>
              </a:ext>
            </a:extLst>
          </p:cNvPr>
          <p:cNvSpPr/>
          <p:nvPr/>
        </p:nvSpPr>
        <p:spPr>
          <a:xfrm>
            <a:off x="233363" y="5194266"/>
            <a:ext cx="8683272" cy="14413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183C3B37-B267-4DEC-8644-5E78CEC7C6CE}"/>
              </a:ext>
            </a:extLst>
          </p:cNvPr>
          <p:cNvSpPr txBox="1"/>
          <p:nvPr/>
        </p:nvSpPr>
        <p:spPr>
          <a:xfrm>
            <a:off x="3487612" y="5200444"/>
            <a:ext cx="1988335" cy="4542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ko-KR" altLang="en-US" b="1" kern="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cs typeface="+mn-lt"/>
              </a:rPr>
              <a:t>퀴즈</a:t>
            </a:r>
            <a:endParaRPr lang="en-US" altLang="ko-KR" b="1" kern="0" spc="-40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  <a:cs typeface="+mn-lt"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183C3B37-B267-4DEC-8644-5E78CEC7C6CE}"/>
              </a:ext>
            </a:extLst>
          </p:cNvPr>
          <p:cNvSpPr txBox="1"/>
          <p:nvPr/>
        </p:nvSpPr>
        <p:spPr>
          <a:xfrm>
            <a:off x="463649" y="5609645"/>
            <a:ext cx="8204615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200" dirty="0">
                <a:latin typeface="+mj-ea"/>
                <a:ea typeface="+mj-ea"/>
              </a:rPr>
              <a:t>-</a:t>
            </a:r>
            <a:r>
              <a:rPr lang="ko-KR" altLang="en-US" sz="1200" dirty="0">
                <a:latin typeface="+mj-ea"/>
                <a:ea typeface="+mj-ea"/>
              </a:rPr>
              <a:t>퀴즈는 미니 퀴즈 뿐 아니라 중간고사와 기말고사 시험으로도 사용됩니다</a:t>
            </a:r>
            <a:r>
              <a:rPr lang="en-US" altLang="ko-KR" sz="1200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j-ea"/>
                <a:ea typeface="+mj-ea"/>
              </a:rPr>
              <a:t>-</a:t>
            </a:r>
            <a:r>
              <a:rPr lang="ko-KR" altLang="en-US" sz="1200" dirty="0">
                <a:latin typeface="+mj-ea"/>
                <a:ea typeface="+mj-ea"/>
              </a:rPr>
              <a:t>모바일</a:t>
            </a:r>
            <a:r>
              <a:rPr lang="en-US" altLang="ko-KR" sz="1200" dirty="0">
                <a:latin typeface="+mj-ea"/>
                <a:ea typeface="+mj-ea"/>
              </a:rPr>
              <a:t>(</a:t>
            </a:r>
            <a:r>
              <a:rPr lang="ko-KR" altLang="en-US" sz="1200" dirty="0">
                <a:latin typeface="+mj-ea"/>
                <a:ea typeface="+mj-ea"/>
              </a:rPr>
              <a:t>코스모스 앱</a:t>
            </a:r>
            <a:r>
              <a:rPr lang="en-US" altLang="ko-KR" sz="1200" dirty="0">
                <a:latin typeface="+mj-ea"/>
                <a:ea typeface="+mj-ea"/>
              </a:rPr>
              <a:t>)</a:t>
            </a:r>
            <a:r>
              <a:rPr lang="ko-KR" altLang="en-US" sz="1200" dirty="0">
                <a:latin typeface="+mj-ea"/>
                <a:ea typeface="+mj-ea"/>
              </a:rPr>
              <a:t>로도 응시가 가능하나 안정적인 네트워크 환경을 위해 </a:t>
            </a:r>
            <a:r>
              <a:rPr lang="en-US" altLang="ko-KR" sz="1200" dirty="0">
                <a:solidFill>
                  <a:srgbClr val="FF0000"/>
                </a:solidFill>
                <a:latin typeface="+mj-ea"/>
                <a:ea typeface="+mj-ea"/>
              </a:rPr>
              <a:t>PC</a:t>
            </a:r>
            <a:r>
              <a:rPr lang="ko-KR" altLang="en-US" sz="1200" dirty="0">
                <a:solidFill>
                  <a:srgbClr val="FF0000"/>
                </a:solidFill>
                <a:latin typeface="+mj-ea"/>
                <a:ea typeface="+mj-ea"/>
              </a:rPr>
              <a:t>를 이용</a:t>
            </a:r>
            <a:r>
              <a:rPr lang="ko-KR" altLang="en-US" sz="1200" dirty="0">
                <a:latin typeface="+mj-ea"/>
                <a:ea typeface="+mj-ea"/>
              </a:rPr>
              <a:t>하세요</a:t>
            </a:r>
            <a:r>
              <a:rPr lang="en-US" altLang="ko-KR" sz="1200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j-ea"/>
                <a:ea typeface="+mj-ea"/>
              </a:rPr>
              <a:t>-</a:t>
            </a:r>
            <a:r>
              <a:rPr lang="ko-KR" altLang="en-US" sz="1200" dirty="0">
                <a:latin typeface="+mj-ea"/>
                <a:ea typeface="+mj-ea"/>
              </a:rPr>
              <a:t>퀴즈를 응시하기 전에는 청강 사이버캠퍼스</a:t>
            </a:r>
            <a:r>
              <a:rPr lang="en-US" altLang="ko-KR" sz="1200" dirty="0">
                <a:latin typeface="+mj-ea"/>
                <a:ea typeface="+mj-ea"/>
              </a:rPr>
              <a:t>(LMS)</a:t>
            </a:r>
            <a:r>
              <a:rPr lang="ko-KR" altLang="en-US" sz="1200" dirty="0">
                <a:latin typeface="+mj-ea"/>
                <a:ea typeface="+mj-ea"/>
              </a:rPr>
              <a:t> </a:t>
            </a:r>
            <a:r>
              <a:rPr lang="ko-KR" altLang="en-US" sz="1200" dirty="0">
                <a:solidFill>
                  <a:srgbClr val="FF0000"/>
                </a:solidFill>
                <a:latin typeface="+mj-ea"/>
                <a:ea typeface="+mj-ea"/>
              </a:rPr>
              <a:t>공지사항</a:t>
            </a:r>
            <a:r>
              <a:rPr lang="ko-KR" altLang="en-US" sz="1200" dirty="0">
                <a:latin typeface="+mj-ea"/>
                <a:ea typeface="+mj-ea"/>
              </a:rPr>
              <a:t>의 </a:t>
            </a:r>
            <a:r>
              <a:rPr lang="en-US" altLang="ko-KR" sz="1200" dirty="0">
                <a:latin typeface="+mj-ea"/>
                <a:ea typeface="+mj-ea"/>
              </a:rPr>
              <a:t>‘</a:t>
            </a:r>
            <a:r>
              <a:rPr lang="en-US" altLang="ko-KR" sz="1200" dirty="0">
                <a:solidFill>
                  <a:srgbClr val="FF0000"/>
                </a:solidFill>
                <a:latin typeface="+mj-ea"/>
                <a:ea typeface="+mj-ea"/>
              </a:rPr>
              <a:t>[</a:t>
            </a:r>
            <a:r>
              <a:rPr lang="ko-KR" altLang="en-US" sz="1200" dirty="0">
                <a:solidFill>
                  <a:srgbClr val="FF0000"/>
                </a:solidFill>
                <a:latin typeface="+mj-ea"/>
                <a:ea typeface="+mj-ea"/>
              </a:rPr>
              <a:t>학생</a:t>
            </a:r>
            <a:r>
              <a:rPr lang="en-US" altLang="ko-KR" sz="1200" dirty="0">
                <a:solidFill>
                  <a:srgbClr val="FF0000"/>
                </a:solidFill>
                <a:latin typeface="+mj-ea"/>
                <a:ea typeface="+mj-ea"/>
              </a:rPr>
              <a:t>] </a:t>
            </a:r>
            <a:r>
              <a:rPr lang="ko-KR" altLang="en-US" sz="1200" dirty="0">
                <a:solidFill>
                  <a:srgbClr val="FF0000"/>
                </a:solidFill>
                <a:latin typeface="+mj-ea"/>
                <a:ea typeface="+mj-ea"/>
              </a:rPr>
              <a:t>퀴즈 응시 전 유의사항</a:t>
            </a:r>
            <a:r>
              <a:rPr lang="en-US" altLang="ko-KR" sz="1200" dirty="0">
                <a:latin typeface="+mj-ea"/>
                <a:ea typeface="+mj-ea"/>
              </a:rPr>
              <a:t>‘</a:t>
            </a:r>
            <a:r>
              <a:rPr lang="ko-KR" altLang="en-US" sz="1200" dirty="0">
                <a:latin typeface="+mj-ea"/>
                <a:ea typeface="+mj-ea"/>
              </a:rPr>
              <a:t>을 반드시 참고 바랍니다</a:t>
            </a:r>
            <a:r>
              <a:rPr lang="en-US" altLang="ko-KR" sz="1200" dirty="0">
                <a:latin typeface="+mj-ea"/>
                <a:ea typeface="+mj-ea"/>
              </a:rPr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233363" y="5194266"/>
            <a:ext cx="50842" cy="1441310"/>
          </a:xfrm>
          <a:prstGeom prst="rect">
            <a:avLst/>
          </a:prstGeom>
          <a:solidFill>
            <a:srgbClr val="FA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제목 1">
            <a:extLst>
              <a:ext uri="{FF2B5EF4-FFF2-40B4-BE49-F238E27FC236}">
                <a16:creationId xmlns:a16="http://schemas.microsoft.com/office/drawing/2014/main" id="{83DCFF4B-9883-457E-8E05-47EC6345BBDC}"/>
              </a:ext>
            </a:extLst>
          </p:cNvPr>
          <p:cNvSpPr>
            <a:spLocks noGrp="1"/>
          </p:cNvSpPr>
          <p:nvPr/>
        </p:nvSpPr>
        <p:spPr>
          <a:xfrm>
            <a:off x="233363" y="256240"/>
            <a:ext cx="7634287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50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[4] </a:t>
            </a:r>
            <a:r>
              <a:rPr lang="ko-KR" altLang="en-US" sz="250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주차 별 학습활동 이용 방법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465" y="3604171"/>
            <a:ext cx="464020" cy="86767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70" y="1088081"/>
            <a:ext cx="7200697" cy="405039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52" y="1134892"/>
            <a:ext cx="7022249" cy="395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04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E0BD124-C805-4816-B1C0-E2006EFBC8B2}"/>
              </a:ext>
            </a:extLst>
          </p:cNvPr>
          <p:cNvSpPr/>
          <p:nvPr/>
        </p:nvSpPr>
        <p:spPr>
          <a:xfrm>
            <a:off x="0" y="0"/>
            <a:ext cx="9144000" cy="1047750"/>
          </a:xfrm>
          <a:prstGeom prst="rect">
            <a:avLst/>
          </a:prstGeom>
          <a:solidFill>
            <a:srgbClr val="FA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508" y="139433"/>
            <a:ext cx="1175127" cy="815568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68" y="1085568"/>
            <a:ext cx="7197625" cy="4048664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5774CCC2-F295-4834-98C5-F1EB893E4E81}"/>
              </a:ext>
            </a:extLst>
          </p:cNvPr>
          <p:cNvSpPr/>
          <p:nvPr/>
        </p:nvSpPr>
        <p:spPr>
          <a:xfrm>
            <a:off x="233363" y="5194266"/>
            <a:ext cx="8683272" cy="14413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183C3B37-B267-4DEC-8644-5E78CEC7C6CE}"/>
              </a:ext>
            </a:extLst>
          </p:cNvPr>
          <p:cNvSpPr txBox="1"/>
          <p:nvPr/>
        </p:nvSpPr>
        <p:spPr>
          <a:xfrm>
            <a:off x="3487612" y="5200444"/>
            <a:ext cx="1988335" cy="4542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ko-KR" altLang="en-US" b="1" kern="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cs typeface="+mn-lt"/>
              </a:rPr>
              <a:t>문서</a:t>
            </a:r>
            <a:endParaRPr lang="en-US" altLang="ko-KR" b="1" kern="0" spc="-40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  <a:cs typeface="+mn-lt"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183C3B37-B267-4DEC-8644-5E78CEC7C6CE}"/>
              </a:ext>
            </a:extLst>
          </p:cNvPr>
          <p:cNvSpPr txBox="1"/>
          <p:nvPr/>
        </p:nvSpPr>
        <p:spPr>
          <a:xfrm>
            <a:off x="290384" y="5580788"/>
            <a:ext cx="8754766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200" dirty="0">
                <a:latin typeface="+mj-ea"/>
                <a:ea typeface="+mj-ea"/>
              </a:rPr>
              <a:t>-</a:t>
            </a:r>
            <a:r>
              <a:rPr lang="ko-KR" altLang="en-US" sz="1200" dirty="0">
                <a:latin typeface="+mj-ea"/>
                <a:ea typeface="+mj-ea"/>
              </a:rPr>
              <a:t>수업에 필요한 문서 자료입니다</a:t>
            </a:r>
            <a:r>
              <a:rPr lang="en-US" altLang="ko-KR" sz="1200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j-ea"/>
                <a:ea typeface="+mj-ea"/>
              </a:rPr>
              <a:t>-</a:t>
            </a:r>
            <a:r>
              <a:rPr lang="ko-KR" altLang="en-US" sz="1200" dirty="0">
                <a:latin typeface="+mj-ea"/>
                <a:ea typeface="+mj-ea"/>
              </a:rPr>
              <a:t>클릭하면 </a:t>
            </a:r>
            <a:r>
              <a:rPr lang="ko-KR" altLang="en-US" sz="1200" dirty="0" err="1">
                <a:latin typeface="+mj-ea"/>
                <a:ea typeface="+mj-ea"/>
              </a:rPr>
              <a:t>강의자의</a:t>
            </a:r>
            <a:r>
              <a:rPr lang="ko-KR" altLang="en-US" sz="1200" dirty="0">
                <a:latin typeface="+mj-ea"/>
                <a:ea typeface="+mj-ea"/>
              </a:rPr>
              <a:t> 설정에 따라 문서를 다운로드 받거나 인터넷 팝업 창으로 문서를 볼 수 있습니다</a:t>
            </a:r>
            <a:r>
              <a:rPr lang="en-US" altLang="ko-KR" sz="1200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j-ea"/>
                <a:ea typeface="+mj-ea"/>
              </a:rPr>
              <a:t>-(</a:t>
            </a:r>
            <a:r>
              <a:rPr lang="ko-KR" altLang="en-US" sz="1200" dirty="0">
                <a:latin typeface="+mj-ea"/>
                <a:ea typeface="+mj-ea"/>
              </a:rPr>
              <a:t>다운로드 가능할 경우</a:t>
            </a:r>
            <a:r>
              <a:rPr lang="en-US" altLang="ko-KR" sz="1200" dirty="0">
                <a:latin typeface="+mj-ea"/>
                <a:ea typeface="+mj-ea"/>
              </a:rPr>
              <a:t>) </a:t>
            </a:r>
            <a:r>
              <a:rPr lang="ko-KR" altLang="en-US" sz="1200" dirty="0">
                <a:latin typeface="+mj-ea"/>
                <a:ea typeface="+mj-ea"/>
              </a:rPr>
              <a:t>강의에 사용되는 모든 자료들은 저작권에 보호받으므로 </a:t>
            </a:r>
            <a:r>
              <a:rPr lang="ko-KR" altLang="en-US" sz="1200" dirty="0">
                <a:solidFill>
                  <a:srgbClr val="FF0000"/>
                </a:solidFill>
                <a:latin typeface="+mj-ea"/>
                <a:ea typeface="+mj-ea"/>
              </a:rPr>
              <a:t>공유</a:t>
            </a:r>
            <a:r>
              <a:rPr lang="en-US" altLang="ko-KR" sz="1200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ko-KR" altLang="en-US" sz="1200" dirty="0">
                <a:solidFill>
                  <a:srgbClr val="FF0000"/>
                </a:solidFill>
                <a:latin typeface="+mj-ea"/>
                <a:ea typeface="+mj-ea"/>
              </a:rPr>
              <a:t>및</a:t>
            </a:r>
            <a:r>
              <a:rPr lang="en-US" altLang="ko-KR" sz="1200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ko-KR" altLang="en-US" sz="1200" dirty="0" err="1">
                <a:solidFill>
                  <a:srgbClr val="FF0000"/>
                </a:solidFill>
                <a:latin typeface="+mj-ea"/>
                <a:ea typeface="+mj-ea"/>
              </a:rPr>
              <a:t>재배포</a:t>
            </a:r>
            <a:r>
              <a:rPr lang="ko-KR" altLang="en-US" sz="1200" dirty="0">
                <a:solidFill>
                  <a:srgbClr val="FF0000"/>
                </a:solidFill>
                <a:latin typeface="+mj-ea"/>
                <a:ea typeface="+mj-ea"/>
              </a:rPr>
              <a:t> 하지 않도록 유의바랍니다</a:t>
            </a:r>
            <a:r>
              <a:rPr lang="en-US" altLang="ko-KR" sz="1200" dirty="0">
                <a:solidFill>
                  <a:srgbClr val="FF0000"/>
                </a:solidFill>
                <a:latin typeface="+mj-ea"/>
                <a:ea typeface="+mj-ea"/>
              </a:rPr>
              <a:t>.</a:t>
            </a:r>
            <a:endParaRPr lang="en-US" altLang="ko-KR" sz="1200" dirty="0">
              <a:latin typeface="+mj-ea"/>
              <a:ea typeface="+mj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33363" y="5194266"/>
            <a:ext cx="50842" cy="1441310"/>
          </a:xfrm>
          <a:prstGeom prst="rect">
            <a:avLst/>
          </a:prstGeom>
          <a:solidFill>
            <a:srgbClr val="FA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제목 1">
            <a:extLst>
              <a:ext uri="{FF2B5EF4-FFF2-40B4-BE49-F238E27FC236}">
                <a16:creationId xmlns:a16="http://schemas.microsoft.com/office/drawing/2014/main" id="{83DCFF4B-9883-457E-8E05-47EC6345BBDC}"/>
              </a:ext>
            </a:extLst>
          </p:cNvPr>
          <p:cNvSpPr>
            <a:spLocks noGrp="1"/>
          </p:cNvSpPr>
          <p:nvPr/>
        </p:nvSpPr>
        <p:spPr>
          <a:xfrm>
            <a:off x="233363" y="256240"/>
            <a:ext cx="7634287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50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[4] </a:t>
            </a:r>
            <a:r>
              <a:rPr lang="ko-KR" altLang="en-US" sz="250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주차 별 학습활동 이용 방법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465" y="3604171"/>
            <a:ext cx="464020" cy="86767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71" y="1088081"/>
            <a:ext cx="7200695" cy="4050391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52" y="1134892"/>
            <a:ext cx="7022249" cy="395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23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E0BD124-C805-4816-B1C0-E2006EFBC8B2}"/>
              </a:ext>
            </a:extLst>
          </p:cNvPr>
          <p:cNvSpPr/>
          <p:nvPr/>
        </p:nvSpPr>
        <p:spPr>
          <a:xfrm>
            <a:off x="0" y="0"/>
            <a:ext cx="9144000" cy="1047750"/>
          </a:xfrm>
          <a:prstGeom prst="rect">
            <a:avLst/>
          </a:prstGeom>
          <a:solidFill>
            <a:srgbClr val="FA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83DCFF4B-9883-457E-8E05-47EC6345BBDC}"/>
              </a:ext>
            </a:extLst>
          </p:cNvPr>
          <p:cNvSpPr>
            <a:spLocks noGrp="1"/>
          </p:cNvSpPr>
          <p:nvPr/>
        </p:nvSpPr>
        <p:spPr>
          <a:xfrm>
            <a:off x="233363" y="256240"/>
            <a:ext cx="1023225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b="1" kern="0" dirty="0">
                <a:solidFill>
                  <a:srgbClr val="000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j-lt"/>
              </a:rPr>
              <a:t>목차</a:t>
            </a:r>
            <a:endParaRPr lang="ko-KR" altLang="en-US" sz="2800" b="1" kern="0" dirty="0">
              <a:latin typeface="G마켓 산스 TTF Bold" panose="02000000000000000000" pitchFamily="2" charset="-127"/>
              <a:ea typeface="G마켓 산스 TTF Bold" panose="02000000000000000000" pitchFamily="2" charset="-127"/>
              <a:cs typeface="Calibri Light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5DDF8CF-0ADA-4308-8302-2267976F42C2}"/>
              </a:ext>
            </a:extLst>
          </p:cNvPr>
          <p:cNvSpPr txBox="1"/>
          <p:nvPr/>
        </p:nvSpPr>
        <p:spPr>
          <a:xfrm>
            <a:off x="651551" y="2827466"/>
            <a:ext cx="3216114" cy="5239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G마켓 산스 TTF Bold" panose="02000000000000000000" pitchFamily="2" charset="-127"/>
                <a:ea typeface="G마켓 산스 TTF Bold"/>
                <a:cs typeface="Calibri Light" panose="020F0302020204030204"/>
              </a:rPr>
              <a:t>[2] </a:t>
            </a:r>
            <a:r>
              <a:rPr lang="ko-KR" altLang="en-US" sz="1870" kern="0" dirty="0" err="1">
                <a:solidFill>
                  <a:srgbClr val="000000"/>
                </a:solidFill>
                <a:latin typeface="G마켓 산스 TTF Bold" panose="02000000000000000000" pitchFamily="2" charset="-127"/>
                <a:ea typeface="G마켓 산스 TTF Bold"/>
                <a:cs typeface="Calibri Light" panose="020F0302020204030204"/>
              </a:rPr>
              <a:t>메인화면</a:t>
            </a:r>
            <a:endParaRPr lang="en-US" altLang="ko-KR" sz="1600" b="1" kern="0" dirty="0">
              <a:solidFill>
                <a:srgbClr val="000000"/>
              </a:solidFill>
              <a:latin typeface="G마켓 산스 TTF Light" panose="02000000000000000000" pitchFamily="2" charset="-127"/>
              <a:ea typeface="G마켓 산스 TTF Light" panose="02000000000000000000" pitchFamily="2" charset="-127"/>
              <a:cs typeface="Calibri Light" panose="020F0302020204030204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35DDF8CF-0ADA-4308-8302-2267976F42C2}"/>
              </a:ext>
            </a:extLst>
          </p:cNvPr>
          <p:cNvSpPr txBox="1"/>
          <p:nvPr/>
        </p:nvSpPr>
        <p:spPr>
          <a:xfrm>
            <a:off x="651551" y="3693121"/>
            <a:ext cx="2944265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G마켓 산스 TTF Bold" panose="02000000000000000000" pitchFamily="2" charset="-127"/>
                <a:ea typeface="G마켓 산스 TTF Bold"/>
                <a:cs typeface="Calibri Light" panose="020F0302020204030204"/>
              </a:rPr>
              <a:t>[3] </a:t>
            </a:r>
            <a:r>
              <a:rPr lang="ko-KR" altLang="en-US" kern="0" dirty="0">
                <a:solidFill>
                  <a:srgbClr val="000000"/>
                </a:solidFill>
                <a:latin typeface="G마켓 산스 TTF Bold" panose="02000000000000000000" pitchFamily="2" charset="-127"/>
                <a:ea typeface="G마켓 산스 TTF Bold"/>
                <a:cs typeface="Calibri Light" panose="020F0302020204030204"/>
              </a:rPr>
              <a:t>강의실</a:t>
            </a:r>
            <a:endParaRPr lang="en-US" altLang="ko-KR" sz="1600" kern="0" dirty="0">
              <a:solidFill>
                <a:srgbClr val="000000"/>
              </a:solidFill>
              <a:latin typeface="G마켓 산스 TTF Light" panose="02000000000000000000" pitchFamily="2" charset="-127"/>
              <a:ea typeface="G마켓 산스 TTF Light" panose="02000000000000000000" pitchFamily="2" charset="-127"/>
              <a:cs typeface="Calibri Light" panose="020F0302020204030204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35DDF8CF-0ADA-4308-8302-2267976F42C2}"/>
              </a:ext>
            </a:extLst>
          </p:cNvPr>
          <p:cNvSpPr txBox="1"/>
          <p:nvPr/>
        </p:nvSpPr>
        <p:spPr>
          <a:xfrm>
            <a:off x="651551" y="1958239"/>
            <a:ext cx="5570076" cy="5286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870" kern="0" dirty="0">
                <a:solidFill>
                  <a:srgbClr val="000000"/>
                </a:solidFill>
                <a:latin typeface="G마켓 산스 TTF Bold" panose="02000000000000000000" pitchFamily="2" charset="-127"/>
                <a:ea typeface="G마켓 산스 TTF Bold"/>
                <a:cs typeface="Calibri Light" panose="020F0302020204030204"/>
              </a:rPr>
              <a:t>[</a:t>
            </a:r>
            <a:r>
              <a:rPr lang="en-US" altLang="ko-KR" sz="600" kern="0" dirty="0">
                <a:solidFill>
                  <a:srgbClr val="000000"/>
                </a:solidFill>
                <a:latin typeface="G마켓 산스 TTF Bold" panose="02000000000000000000" pitchFamily="2" charset="-127"/>
                <a:ea typeface="G마켓 산스 TTF Bold"/>
                <a:cs typeface="Calibri Light" panose="020F0302020204030204"/>
              </a:rPr>
              <a:t> </a:t>
            </a:r>
            <a:r>
              <a:rPr lang="en-US" altLang="ko-KR" sz="1830" kern="0" dirty="0">
                <a:solidFill>
                  <a:srgbClr val="000000"/>
                </a:solidFill>
                <a:latin typeface="G마켓 산스 TTF Bold" panose="02000000000000000000" pitchFamily="2" charset="-127"/>
                <a:ea typeface="G마켓 산스 TTF Bold"/>
                <a:cs typeface="Calibri Light" panose="020F0302020204030204"/>
              </a:rPr>
              <a:t>1</a:t>
            </a:r>
            <a:r>
              <a:rPr lang="en-US" altLang="ko-KR" sz="300" kern="0" dirty="0">
                <a:solidFill>
                  <a:srgbClr val="000000"/>
                </a:solidFill>
                <a:latin typeface="G마켓 산스 TTF Bold" panose="02000000000000000000" pitchFamily="2" charset="-127"/>
                <a:ea typeface="G마켓 산스 TTF Bold"/>
                <a:cs typeface="Calibri Light" panose="020F0302020204030204"/>
              </a:rPr>
              <a:t> </a:t>
            </a:r>
            <a:r>
              <a:rPr lang="en-US" altLang="ko-KR" sz="1870" kern="0" dirty="0">
                <a:solidFill>
                  <a:srgbClr val="000000"/>
                </a:solidFill>
                <a:latin typeface="G마켓 산스 TTF Bold" panose="02000000000000000000" pitchFamily="2" charset="-127"/>
                <a:ea typeface="G마켓 산스 TTF Bold"/>
                <a:cs typeface="Calibri Light" panose="020F0302020204030204"/>
              </a:rPr>
              <a:t>]</a:t>
            </a:r>
            <a:r>
              <a:rPr lang="en-US" altLang="ko-KR" sz="1850" kern="0" dirty="0">
                <a:solidFill>
                  <a:srgbClr val="000000"/>
                </a:solidFill>
                <a:latin typeface="G마켓 산스 TTF Bold" panose="02000000000000000000" pitchFamily="2" charset="-127"/>
                <a:ea typeface="G마켓 산스 TTF Bold"/>
                <a:cs typeface="Calibri Light" panose="020F0302020204030204"/>
              </a:rPr>
              <a:t> </a:t>
            </a:r>
            <a:r>
              <a:rPr lang="ko-KR" altLang="en-US" sz="1850" kern="0" dirty="0">
                <a:solidFill>
                  <a:srgbClr val="000000"/>
                </a:solidFill>
                <a:latin typeface="G마켓 산스 TTF Bold" panose="02000000000000000000" pitchFamily="2" charset="-127"/>
                <a:ea typeface="G마켓 산스 TTF Bold"/>
                <a:cs typeface="Calibri Light" panose="020F0302020204030204"/>
              </a:rPr>
              <a:t>청강 사이버캠퍼스</a:t>
            </a:r>
            <a:r>
              <a:rPr lang="en-US" altLang="ko-KR" sz="1850" kern="0" dirty="0">
                <a:solidFill>
                  <a:srgbClr val="000000"/>
                </a:solidFill>
                <a:latin typeface="G마켓 산스 TTF Bold" panose="02000000000000000000" pitchFamily="2" charset="-127"/>
                <a:ea typeface="G마켓 산스 TTF Bold"/>
                <a:cs typeface="Calibri Light" panose="020F0302020204030204"/>
              </a:rPr>
              <a:t>(LMS) </a:t>
            </a:r>
            <a:r>
              <a:rPr lang="ko-KR" altLang="en-US" sz="1890" kern="0" dirty="0">
                <a:solidFill>
                  <a:srgbClr val="000000"/>
                </a:solidFill>
                <a:latin typeface="G마켓 산스 TTF Bold" panose="02000000000000000000" pitchFamily="2" charset="-127"/>
                <a:ea typeface="G마켓 산스 TTF Bold"/>
                <a:cs typeface="Calibri Light" panose="020F0302020204030204"/>
              </a:rPr>
              <a:t>접속</a:t>
            </a:r>
            <a:endParaRPr lang="en-US" altLang="ko-KR" sz="1890" kern="0" dirty="0">
              <a:solidFill>
                <a:srgbClr val="000000"/>
              </a:solidFill>
              <a:latin typeface="G마켓 산스 TTF Bold" panose="02000000000000000000" pitchFamily="2" charset="-127"/>
              <a:ea typeface="G마켓 산스 TTF Bold"/>
              <a:cs typeface="Calibri Light" panose="020F0302020204030204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35DDF8CF-0ADA-4308-8302-2267976F42C2}"/>
              </a:ext>
            </a:extLst>
          </p:cNvPr>
          <p:cNvSpPr txBox="1"/>
          <p:nvPr/>
        </p:nvSpPr>
        <p:spPr>
          <a:xfrm>
            <a:off x="638849" y="4563319"/>
            <a:ext cx="4408886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G마켓 산스 TTF Bold" panose="02000000000000000000" pitchFamily="2" charset="-127"/>
                <a:ea typeface="G마켓 산스 TTF Bold"/>
                <a:cs typeface="Calibri Light" panose="020F0302020204030204"/>
              </a:rPr>
              <a:t>[4] </a:t>
            </a:r>
            <a:r>
              <a:rPr lang="ko-KR" altLang="en-US" kern="0" dirty="0">
                <a:solidFill>
                  <a:srgbClr val="000000"/>
                </a:solidFill>
                <a:latin typeface="G마켓 산스 TTF Bold" panose="02000000000000000000" pitchFamily="2" charset="-127"/>
                <a:ea typeface="G마켓 산스 TTF Bold"/>
                <a:cs typeface="Calibri Light" panose="020F0302020204030204"/>
              </a:rPr>
              <a:t>주차 별 학습활동 이용방법</a:t>
            </a:r>
            <a:endParaRPr lang="en-US" altLang="ko-KR" sz="1600" kern="0" dirty="0">
              <a:solidFill>
                <a:srgbClr val="000000"/>
              </a:solidFill>
              <a:latin typeface="G마켓 산스 TTF Light" panose="02000000000000000000" pitchFamily="2" charset="-127"/>
              <a:ea typeface="G마켓 산스 TTF Light" panose="02000000000000000000" pitchFamily="2" charset="-127"/>
              <a:cs typeface="Calibri Light" panose="020F0302020204030204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508" y="139433"/>
            <a:ext cx="1175127" cy="815568"/>
          </a:xfrm>
          <a:prstGeom prst="rect">
            <a:avLst/>
          </a:prstGeom>
        </p:spPr>
      </p:pic>
      <p:sp>
        <p:nvSpPr>
          <p:cNvPr id="15" name="TextBox 1">
            <a:extLst>
              <a:ext uri="{FF2B5EF4-FFF2-40B4-BE49-F238E27FC236}">
                <a16:creationId xmlns:a16="http://schemas.microsoft.com/office/drawing/2014/main" id="{35DDF8CF-0ADA-4308-8302-2267976F42C2}"/>
              </a:ext>
            </a:extLst>
          </p:cNvPr>
          <p:cNvSpPr txBox="1"/>
          <p:nvPr/>
        </p:nvSpPr>
        <p:spPr>
          <a:xfrm>
            <a:off x="2301293" y="1979014"/>
            <a:ext cx="6277232" cy="4542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dirty="0">
                <a:latin typeface="+mn-ea"/>
              </a:rPr>
              <a:t>                        ·······································································</a:t>
            </a:r>
            <a:endParaRPr lang="en-US" altLang="ko-KR" sz="1890" kern="0" dirty="0">
              <a:solidFill>
                <a:srgbClr val="000000"/>
              </a:solidFill>
              <a:latin typeface="+mn-ea"/>
              <a:cs typeface="Calibri Light" panose="020F0302020204030204"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35DDF8CF-0ADA-4308-8302-2267976F42C2}"/>
              </a:ext>
            </a:extLst>
          </p:cNvPr>
          <p:cNvSpPr txBox="1"/>
          <p:nvPr/>
        </p:nvSpPr>
        <p:spPr>
          <a:xfrm>
            <a:off x="1624914" y="2827356"/>
            <a:ext cx="6796216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dirty="0">
                <a:latin typeface="+mn-ea"/>
              </a:rPr>
              <a:t>    </a:t>
            </a:r>
            <a:r>
              <a:rPr lang="en-US" altLang="ko-KR" sz="1400" dirty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···················································································································</a:t>
            </a:r>
            <a:endParaRPr lang="en-US" altLang="ko-KR" sz="1890" kern="0" dirty="0">
              <a:solidFill>
                <a:srgbClr val="000000"/>
              </a:solidFill>
              <a:latin typeface="+mn-ea"/>
              <a:cs typeface="Calibri Light" panose="020F0302020204030204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35DDF8CF-0ADA-4308-8302-2267976F42C2}"/>
              </a:ext>
            </a:extLst>
          </p:cNvPr>
          <p:cNvSpPr txBox="1"/>
          <p:nvPr/>
        </p:nvSpPr>
        <p:spPr>
          <a:xfrm>
            <a:off x="1624914" y="3693231"/>
            <a:ext cx="6796216" cy="4542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dirty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·························································································································</a:t>
            </a:r>
            <a:endParaRPr lang="en-US" altLang="ko-KR" sz="1890" kern="0" dirty="0">
              <a:solidFill>
                <a:srgbClr val="000000"/>
              </a:solidFill>
              <a:latin typeface="+mn-ea"/>
              <a:cs typeface="Calibri Light" panose="020F0302020204030204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35DDF8CF-0ADA-4308-8302-2267976F42C2}"/>
              </a:ext>
            </a:extLst>
          </p:cNvPr>
          <p:cNvSpPr txBox="1"/>
          <p:nvPr/>
        </p:nvSpPr>
        <p:spPr>
          <a:xfrm>
            <a:off x="2082116" y="4563318"/>
            <a:ext cx="6277232" cy="4542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dirty="0">
                <a:latin typeface="+mn-ea"/>
              </a:rPr>
              <a:t>                    ···················································································</a:t>
            </a:r>
            <a:endParaRPr lang="en-US" altLang="ko-KR" sz="1890" kern="0" dirty="0">
              <a:solidFill>
                <a:srgbClr val="000000"/>
              </a:solidFill>
              <a:latin typeface="+mn-ea"/>
              <a:cs typeface="Calibri Light" panose="020F0302020204030204"/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35DDF8CF-0ADA-4308-8302-2267976F42C2}"/>
              </a:ext>
            </a:extLst>
          </p:cNvPr>
          <p:cNvSpPr txBox="1"/>
          <p:nvPr/>
        </p:nvSpPr>
        <p:spPr>
          <a:xfrm>
            <a:off x="8065601" y="1958239"/>
            <a:ext cx="423487" cy="4944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3</a:t>
            </a:r>
            <a:endParaRPr lang="en-US" altLang="ko-KR" sz="1890" kern="0" dirty="0">
              <a:solidFill>
                <a:srgbClr val="000000"/>
              </a:solidFill>
              <a:latin typeface="+mn-ea"/>
              <a:cs typeface="Calibri Light" panose="020F0302020204030204"/>
            </a:endParaRP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35DDF8CF-0ADA-4308-8302-2267976F42C2}"/>
              </a:ext>
            </a:extLst>
          </p:cNvPr>
          <p:cNvSpPr txBox="1"/>
          <p:nvPr/>
        </p:nvSpPr>
        <p:spPr>
          <a:xfrm>
            <a:off x="8065599" y="2806196"/>
            <a:ext cx="423487" cy="4944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6</a:t>
            </a:r>
            <a:endParaRPr lang="en-US" altLang="ko-KR" sz="1890" kern="0" dirty="0">
              <a:solidFill>
                <a:srgbClr val="000000"/>
              </a:solidFill>
              <a:latin typeface="+mn-ea"/>
              <a:cs typeface="Calibri Light" panose="020F0302020204030204"/>
            </a:endParaRP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35DDF8CF-0ADA-4308-8302-2267976F42C2}"/>
              </a:ext>
            </a:extLst>
          </p:cNvPr>
          <p:cNvSpPr txBox="1"/>
          <p:nvPr/>
        </p:nvSpPr>
        <p:spPr>
          <a:xfrm>
            <a:off x="7997642" y="3666145"/>
            <a:ext cx="664444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10</a:t>
            </a:r>
            <a:endParaRPr lang="en-US" altLang="ko-KR" sz="1890" kern="0" dirty="0">
              <a:solidFill>
                <a:srgbClr val="000000"/>
              </a:solidFill>
              <a:latin typeface="+mn-ea"/>
              <a:cs typeface="Calibri Light" panose="020F0302020204030204"/>
            </a:endParaRP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35DDF8CF-0ADA-4308-8302-2267976F42C2}"/>
              </a:ext>
            </a:extLst>
          </p:cNvPr>
          <p:cNvSpPr txBox="1"/>
          <p:nvPr/>
        </p:nvSpPr>
        <p:spPr>
          <a:xfrm>
            <a:off x="7997640" y="4534655"/>
            <a:ext cx="713874" cy="4944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14</a:t>
            </a:r>
            <a:endParaRPr lang="en-US" altLang="ko-KR" sz="1890" kern="0" dirty="0">
              <a:solidFill>
                <a:srgbClr val="000000"/>
              </a:solidFill>
              <a:latin typeface="+mn-ea"/>
              <a:cs typeface="Calibri Light" panose="020F0302020204030204"/>
            </a:endParaRP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35DDF8CF-0ADA-4308-8302-2267976F42C2}"/>
              </a:ext>
            </a:extLst>
          </p:cNvPr>
          <p:cNvSpPr txBox="1"/>
          <p:nvPr/>
        </p:nvSpPr>
        <p:spPr>
          <a:xfrm>
            <a:off x="638849" y="5428953"/>
            <a:ext cx="4408886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G마켓 산스 TTF Bold" panose="02000000000000000000" pitchFamily="2" charset="-127"/>
                <a:ea typeface="G마켓 산스 TTF Bold"/>
                <a:cs typeface="Calibri Light" panose="020F0302020204030204"/>
              </a:rPr>
              <a:t>[5] </a:t>
            </a:r>
            <a:r>
              <a:rPr lang="ko-KR" altLang="en-US" kern="0" dirty="0">
                <a:solidFill>
                  <a:srgbClr val="000000"/>
                </a:solidFill>
                <a:latin typeface="G마켓 산스 TTF Bold" panose="02000000000000000000" pitchFamily="2" charset="-127"/>
                <a:ea typeface="G마켓 산스 TTF Bold"/>
                <a:cs typeface="Calibri Light" panose="020F0302020204030204"/>
              </a:rPr>
              <a:t>추가 안내사항</a:t>
            </a:r>
            <a:endParaRPr lang="en-US" altLang="ko-KR" sz="1600" kern="0" dirty="0">
              <a:solidFill>
                <a:srgbClr val="000000"/>
              </a:solidFill>
              <a:latin typeface="G마켓 산스 TTF Light" panose="02000000000000000000" pitchFamily="2" charset="-127"/>
              <a:ea typeface="G마켓 산스 TTF Light" panose="02000000000000000000" pitchFamily="2" charset="-127"/>
              <a:cs typeface="Calibri Light" panose="020F0302020204030204"/>
            </a:endParaRP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35DDF8CF-0ADA-4308-8302-2267976F42C2}"/>
              </a:ext>
            </a:extLst>
          </p:cNvPr>
          <p:cNvSpPr txBox="1"/>
          <p:nvPr/>
        </p:nvSpPr>
        <p:spPr>
          <a:xfrm>
            <a:off x="2082116" y="5428952"/>
            <a:ext cx="6277232" cy="4542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dirty="0">
                <a:latin typeface="+mn-ea"/>
              </a:rPr>
              <a:t>     ···········································································································</a:t>
            </a:r>
            <a:endParaRPr lang="en-US" altLang="ko-KR" sz="1890" kern="0" dirty="0">
              <a:solidFill>
                <a:srgbClr val="000000"/>
              </a:solidFill>
              <a:latin typeface="+mn-ea"/>
              <a:cs typeface="Calibri Light" panose="020F0302020204030204"/>
            </a:endParaRP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35DDF8CF-0ADA-4308-8302-2267976F42C2}"/>
              </a:ext>
            </a:extLst>
          </p:cNvPr>
          <p:cNvSpPr txBox="1"/>
          <p:nvPr/>
        </p:nvSpPr>
        <p:spPr>
          <a:xfrm>
            <a:off x="7997640" y="5398124"/>
            <a:ext cx="713874" cy="4944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22</a:t>
            </a:r>
            <a:endParaRPr lang="en-US" altLang="ko-KR" sz="1890" kern="0" dirty="0">
              <a:solidFill>
                <a:srgbClr val="000000"/>
              </a:solidFill>
              <a:latin typeface="+mn-ea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17228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E0BD124-C805-4816-B1C0-E2006EFBC8B2}"/>
              </a:ext>
            </a:extLst>
          </p:cNvPr>
          <p:cNvSpPr/>
          <p:nvPr/>
        </p:nvSpPr>
        <p:spPr>
          <a:xfrm>
            <a:off x="0" y="0"/>
            <a:ext cx="9144000" cy="1047750"/>
          </a:xfrm>
          <a:prstGeom prst="rect">
            <a:avLst/>
          </a:prstGeom>
          <a:solidFill>
            <a:srgbClr val="FA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508" y="139433"/>
            <a:ext cx="1175127" cy="815568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68" y="1085568"/>
            <a:ext cx="7197625" cy="4048664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5774CCC2-F295-4834-98C5-F1EB893E4E81}"/>
              </a:ext>
            </a:extLst>
          </p:cNvPr>
          <p:cNvSpPr/>
          <p:nvPr/>
        </p:nvSpPr>
        <p:spPr>
          <a:xfrm>
            <a:off x="233363" y="5194266"/>
            <a:ext cx="8683272" cy="14413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183C3B37-B267-4DEC-8644-5E78CEC7C6CE}"/>
              </a:ext>
            </a:extLst>
          </p:cNvPr>
          <p:cNvSpPr txBox="1"/>
          <p:nvPr/>
        </p:nvSpPr>
        <p:spPr>
          <a:xfrm>
            <a:off x="3487612" y="5200444"/>
            <a:ext cx="1988335" cy="4542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ko-KR" altLang="en-US" b="1" kern="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cs typeface="+mn-lt"/>
              </a:rPr>
              <a:t>링크</a:t>
            </a:r>
            <a:endParaRPr lang="en-US" altLang="ko-KR" b="1" kern="0" spc="-40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  <a:cs typeface="+mn-lt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183C3B37-B267-4DEC-8644-5E78CEC7C6CE}"/>
              </a:ext>
            </a:extLst>
          </p:cNvPr>
          <p:cNvSpPr txBox="1"/>
          <p:nvPr/>
        </p:nvSpPr>
        <p:spPr>
          <a:xfrm>
            <a:off x="511390" y="5877850"/>
            <a:ext cx="834222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200" dirty="0">
                <a:latin typeface="+mj-ea"/>
                <a:ea typeface="+mj-ea"/>
              </a:rPr>
              <a:t>-</a:t>
            </a:r>
            <a:r>
              <a:rPr lang="ko-KR" altLang="en-US" sz="1200" dirty="0">
                <a:latin typeface="+mj-ea"/>
                <a:ea typeface="+mj-ea"/>
              </a:rPr>
              <a:t>클릭하면 강의자가 설정해둔 웹 페이지</a:t>
            </a:r>
            <a:r>
              <a:rPr lang="en-US" altLang="ko-KR" sz="1200" dirty="0">
                <a:latin typeface="+mj-ea"/>
                <a:ea typeface="+mj-ea"/>
              </a:rPr>
              <a:t>(</a:t>
            </a:r>
            <a:r>
              <a:rPr lang="ko-KR" altLang="en-US" sz="1200" dirty="0">
                <a:latin typeface="+mj-ea"/>
                <a:ea typeface="+mj-ea"/>
              </a:rPr>
              <a:t>블로그</a:t>
            </a:r>
            <a:r>
              <a:rPr lang="en-US" altLang="ko-KR" sz="1200" dirty="0">
                <a:latin typeface="+mj-ea"/>
                <a:ea typeface="+mj-ea"/>
              </a:rPr>
              <a:t>, </a:t>
            </a:r>
            <a:r>
              <a:rPr lang="ko-KR" altLang="en-US" sz="1200" dirty="0">
                <a:latin typeface="+mj-ea"/>
                <a:ea typeface="+mj-ea"/>
              </a:rPr>
              <a:t>뉴스 등</a:t>
            </a:r>
            <a:r>
              <a:rPr lang="en-US" altLang="ko-KR" sz="1200" dirty="0">
                <a:latin typeface="+mj-ea"/>
                <a:ea typeface="+mj-ea"/>
              </a:rPr>
              <a:t>)</a:t>
            </a:r>
            <a:r>
              <a:rPr lang="ko-KR" altLang="en-US" sz="1200" dirty="0">
                <a:latin typeface="+mj-ea"/>
                <a:ea typeface="+mj-ea"/>
              </a:rPr>
              <a:t>를 수업 자료로 참고할 수 있습니다</a:t>
            </a:r>
            <a:r>
              <a:rPr lang="en-US" altLang="ko-KR" sz="1200" dirty="0">
                <a:latin typeface="+mj-ea"/>
                <a:ea typeface="+mj-ea"/>
              </a:rPr>
              <a:t>.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233363" y="5194266"/>
            <a:ext cx="50842" cy="1441310"/>
          </a:xfrm>
          <a:prstGeom prst="rect">
            <a:avLst/>
          </a:prstGeom>
          <a:solidFill>
            <a:srgbClr val="FA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제목 1">
            <a:extLst>
              <a:ext uri="{FF2B5EF4-FFF2-40B4-BE49-F238E27FC236}">
                <a16:creationId xmlns:a16="http://schemas.microsoft.com/office/drawing/2014/main" id="{83DCFF4B-9883-457E-8E05-47EC6345BBDC}"/>
              </a:ext>
            </a:extLst>
          </p:cNvPr>
          <p:cNvSpPr>
            <a:spLocks noGrp="1"/>
          </p:cNvSpPr>
          <p:nvPr/>
        </p:nvSpPr>
        <p:spPr>
          <a:xfrm>
            <a:off x="233363" y="256240"/>
            <a:ext cx="7634287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50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[4] </a:t>
            </a:r>
            <a:r>
              <a:rPr lang="ko-KR" altLang="en-US" sz="250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주차 별 학습활동 이용 방법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465" y="3604171"/>
            <a:ext cx="464020" cy="86767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71" y="1088081"/>
            <a:ext cx="7200695" cy="405039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52" y="1134892"/>
            <a:ext cx="7022249" cy="395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15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E0BD124-C805-4816-B1C0-E2006EFBC8B2}"/>
              </a:ext>
            </a:extLst>
          </p:cNvPr>
          <p:cNvSpPr/>
          <p:nvPr/>
        </p:nvSpPr>
        <p:spPr>
          <a:xfrm>
            <a:off x="0" y="0"/>
            <a:ext cx="9144000" cy="1047750"/>
          </a:xfrm>
          <a:prstGeom prst="rect">
            <a:avLst/>
          </a:prstGeom>
          <a:solidFill>
            <a:srgbClr val="FA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508" y="139433"/>
            <a:ext cx="1175127" cy="815568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68" y="1085568"/>
            <a:ext cx="7197625" cy="4048664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5774CCC2-F295-4834-98C5-F1EB893E4E81}"/>
              </a:ext>
            </a:extLst>
          </p:cNvPr>
          <p:cNvSpPr/>
          <p:nvPr/>
        </p:nvSpPr>
        <p:spPr>
          <a:xfrm>
            <a:off x="233363" y="5194266"/>
            <a:ext cx="8683272" cy="14413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183C3B37-B267-4DEC-8644-5E78CEC7C6CE}"/>
              </a:ext>
            </a:extLst>
          </p:cNvPr>
          <p:cNvSpPr txBox="1"/>
          <p:nvPr/>
        </p:nvSpPr>
        <p:spPr>
          <a:xfrm>
            <a:off x="3487612" y="5200444"/>
            <a:ext cx="1988335" cy="4542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ko-KR" altLang="en-US" b="1" kern="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cs typeface="+mn-lt"/>
              </a:rPr>
              <a:t>과제</a:t>
            </a:r>
            <a:endParaRPr lang="en-US" altLang="ko-KR" b="1" kern="0" spc="-40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  <a:cs typeface="+mn-lt"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183C3B37-B267-4DEC-8644-5E78CEC7C6CE}"/>
              </a:ext>
            </a:extLst>
          </p:cNvPr>
          <p:cNvSpPr txBox="1"/>
          <p:nvPr/>
        </p:nvSpPr>
        <p:spPr>
          <a:xfrm>
            <a:off x="463649" y="5634067"/>
            <a:ext cx="8204615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200" dirty="0">
                <a:latin typeface="+mj-ea"/>
                <a:ea typeface="+mj-ea"/>
              </a:rPr>
              <a:t>-</a:t>
            </a:r>
            <a:r>
              <a:rPr lang="ko-KR" altLang="en-US" sz="1200" dirty="0">
                <a:latin typeface="+mj-ea"/>
                <a:ea typeface="+mj-ea"/>
              </a:rPr>
              <a:t>과제를 클릭하면 과제 내용</a:t>
            </a:r>
            <a:r>
              <a:rPr lang="en-US" altLang="ko-KR" sz="1200" dirty="0">
                <a:latin typeface="+mj-ea"/>
                <a:ea typeface="+mj-ea"/>
              </a:rPr>
              <a:t>, </a:t>
            </a:r>
            <a:r>
              <a:rPr lang="ko-KR" altLang="en-US" sz="1200" dirty="0">
                <a:latin typeface="+mj-ea"/>
                <a:ea typeface="+mj-ea"/>
              </a:rPr>
              <a:t>제출 기간</a:t>
            </a:r>
            <a:r>
              <a:rPr lang="en-US" altLang="ko-KR" sz="1200" dirty="0">
                <a:latin typeface="+mj-ea"/>
                <a:ea typeface="+mj-ea"/>
              </a:rPr>
              <a:t>, </a:t>
            </a:r>
            <a:r>
              <a:rPr lang="ko-KR" altLang="en-US" sz="1200" dirty="0">
                <a:latin typeface="+mj-ea"/>
                <a:ea typeface="+mj-ea"/>
              </a:rPr>
              <a:t>제출 상태를 확인할 수 있습니다</a:t>
            </a:r>
            <a:r>
              <a:rPr lang="en-US" altLang="ko-KR" sz="1200" dirty="0">
                <a:latin typeface="+mj-ea"/>
                <a:ea typeface="+mj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j-ea"/>
                <a:ea typeface="+mj-ea"/>
              </a:rPr>
              <a:t>-</a:t>
            </a:r>
            <a:r>
              <a:rPr lang="ko-KR" altLang="en-US" sz="1200" dirty="0">
                <a:latin typeface="+mj-ea"/>
                <a:ea typeface="+mj-ea"/>
              </a:rPr>
              <a:t>제출 기한 </a:t>
            </a:r>
            <a:r>
              <a:rPr lang="ko-KR" altLang="en-US" sz="1200" dirty="0">
                <a:solidFill>
                  <a:srgbClr val="FF0000"/>
                </a:solidFill>
                <a:latin typeface="+mj-ea"/>
                <a:ea typeface="+mj-ea"/>
              </a:rPr>
              <a:t>이후</a:t>
            </a:r>
            <a:r>
              <a:rPr lang="ko-KR" altLang="en-US" sz="1200" dirty="0">
                <a:latin typeface="+mj-ea"/>
                <a:ea typeface="+mj-ea"/>
              </a:rPr>
              <a:t>에도 과제를 제출할 수는 있으나 </a:t>
            </a:r>
            <a:r>
              <a:rPr lang="en-US" altLang="ko-KR" sz="1200" dirty="0">
                <a:latin typeface="+mj-ea"/>
                <a:ea typeface="+mj-ea"/>
              </a:rPr>
              <a:t>‘</a:t>
            </a:r>
            <a:r>
              <a:rPr lang="ko-KR" altLang="en-US" sz="1200" dirty="0">
                <a:latin typeface="+mj-ea"/>
                <a:ea typeface="+mj-ea"/>
              </a:rPr>
              <a:t>제출 늦음</a:t>
            </a:r>
            <a:r>
              <a:rPr lang="en-US" altLang="ko-KR" sz="1200" dirty="0">
                <a:latin typeface="+mj-ea"/>
                <a:ea typeface="+mj-ea"/>
              </a:rPr>
              <a:t>‘</a:t>
            </a:r>
            <a:r>
              <a:rPr lang="ko-KR" altLang="en-US" sz="1200" dirty="0">
                <a:latin typeface="+mj-ea"/>
                <a:ea typeface="+mj-ea"/>
              </a:rPr>
              <a:t>으로 표시되는 점 참고 바라며</a:t>
            </a:r>
            <a:endParaRPr lang="en-US" altLang="ko-KR" sz="12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j-ea"/>
                <a:ea typeface="+mj-ea"/>
              </a:rPr>
              <a:t>-</a:t>
            </a:r>
            <a:r>
              <a:rPr lang="ko-KR" altLang="en-US" sz="1200" dirty="0">
                <a:latin typeface="+mj-ea"/>
                <a:ea typeface="+mj-ea"/>
              </a:rPr>
              <a:t>제출 기한 </a:t>
            </a:r>
            <a:r>
              <a:rPr lang="ko-KR" altLang="en-US" sz="1200" dirty="0">
                <a:solidFill>
                  <a:srgbClr val="FF0000"/>
                </a:solidFill>
                <a:latin typeface="+mj-ea"/>
                <a:ea typeface="+mj-ea"/>
              </a:rPr>
              <a:t>이후</a:t>
            </a:r>
            <a:r>
              <a:rPr lang="ko-KR" altLang="en-US" sz="1200" dirty="0">
                <a:latin typeface="+mj-ea"/>
                <a:ea typeface="+mj-ea"/>
              </a:rPr>
              <a:t>에 과제를 </a:t>
            </a:r>
            <a:r>
              <a:rPr lang="ko-KR" altLang="en-US" sz="1200" dirty="0">
                <a:solidFill>
                  <a:srgbClr val="FF0000"/>
                </a:solidFill>
                <a:latin typeface="+mj-ea"/>
                <a:ea typeface="+mj-ea"/>
              </a:rPr>
              <a:t>수정</a:t>
            </a:r>
            <a:r>
              <a:rPr lang="en-US" altLang="ko-KR" sz="1200" dirty="0">
                <a:solidFill>
                  <a:srgbClr val="FF0000"/>
                </a:solidFill>
                <a:latin typeface="+mj-ea"/>
                <a:ea typeface="+mj-ea"/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  <a:latin typeface="+mj-ea"/>
                <a:ea typeface="+mj-ea"/>
              </a:rPr>
              <a:t>편집</a:t>
            </a:r>
            <a:r>
              <a:rPr lang="ko-KR" altLang="en-US" sz="1200" dirty="0">
                <a:latin typeface="+mj-ea"/>
                <a:ea typeface="+mj-ea"/>
              </a:rPr>
              <a:t>하는 경우 </a:t>
            </a:r>
            <a:r>
              <a:rPr lang="en-US" altLang="ko-KR" sz="1200" dirty="0">
                <a:latin typeface="+mj-ea"/>
                <a:ea typeface="+mj-ea"/>
              </a:rPr>
              <a:t>‘</a:t>
            </a:r>
            <a:r>
              <a:rPr lang="ko-KR" altLang="en-US" sz="1200" dirty="0">
                <a:latin typeface="+mj-ea"/>
                <a:ea typeface="+mj-ea"/>
              </a:rPr>
              <a:t>제출 늦음</a:t>
            </a:r>
            <a:r>
              <a:rPr lang="en-US" altLang="ko-KR" sz="1200" dirty="0">
                <a:latin typeface="+mj-ea"/>
                <a:ea typeface="+mj-ea"/>
              </a:rPr>
              <a:t>’</a:t>
            </a:r>
            <a:r>
              <a:rPr lang="ko-KR" altLang="en-US" sz="1200" dirty="0">
                <a:latin typeface="+mj-ea"/>
                <a:ea typeface="+mj-ea"/>
              </a:rPr>
              <a:t>으로 변경되니 주의바랍니다</a:t>
            </a:r>
            <a:r>
              <a:rPr lang="en-US" altLang="ko-KR" sz="1200" dirty="0">
                <a:latin typeface="+mj-ea"/>
                <a:ea typeface="+mj-ea"/>
              </a:rPr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233363" y="5194266"/>
            <a:ext cx="50842" cy="1441310"/>
          </a:xfrm>
          <a:prstGeom prst="rect">
            <a:avLst/>
          </a:prstGeom>
          <a:solidFill>
            <a:srgbClr val="FA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83DCFF4B-9883-457E-8E05-47EC6345BBDC}"/>
              </a:ext>
            </a:extLst>
          </p:cNvPr>
          <p:cNvSpPr>
            <a:spLocks noGrp="1"/>
          </p:cNvSpPr>
          <p:nvPr/>
        </p:nvSpPr>
        <p:spPr>
          <a:xfrm>
            <a:off x="233363" y="256240"/>
            <a:ext cx="7634287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50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[4] </a:t>
            </a:r>
            <a:r>
              <a:rPr lang="ko-KR" altLang="en-US" sz="250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주차 별 학습활동 이용 방법</a:t>
            </a: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465" y="3604171"/>
            <a:ext cx="464020" cy="86767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72" y="1088081"/>
            <a:ext cx="7200693" cy="405039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52" y="1134892"/>
            <a:ext cx="7022249" cy="395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50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96869A08-1D75-43D9-B1AA-FA1C8FDB5D8D}"/>
              </a:ext>
            </a:extLst>
          </p:cNvPr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FA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C0208889-CBFF-49B6-8842-6A2215AC2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25" y="2832100"/>
            <a:ext cx="9048750" cy="10048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kern="0" dirty="0">
                <a:latin typeface="G마켓 산스 TTF Bold" panose="02000000000000000000" pitchFamily="2" charset="-127"/>
                <a:ea typeface="G마켓 산스 TTF Bold"/>
              </a:rPr>
              <a:t>[5] </a:t>
            </a:r>
            <a:r>
              <a:rPr lang="ko-KR" altLang="en-US" sz="3200" kern="0" dirty="0">
                <a:latin typeface="G마켓 산스 TTF Bold" panose="02000000000000000000" pitchFamily="2" charset="-127"/>
                <a:ea typeface="G마켓 산스 TTF Bold"/>
              </a:rPr>
              <a:t>추가 안내사항</a:t>
            </a:r>
            <a:endParaRPr lang="en-US" altLang="ko-KR" sz="3200" kern="0" dirty="0">
              <a:latin typeface="G마켓 산스 TTF Bold" panose="02000000000000000000" pitchFamily="2" charset="-127"/>
              <a:ea typeface="G마켓 산스 TTF Bold"/>
            </a:endParaRPr>
          </a:p>
        </p:txBody>
      </p:sp>
    </p:spTree>
    <p:extLst>
      <p:ext uri="{BB962C8B-B14F-4D97-AF65-F5344CB8AC3E}">
        <p14:creationId xmlns:p14="http://schemas.microsoft.com/office/powerpoint/2010/main" val="187164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E0BD124-C805-4816-B1C0-E2006EFBC8B2}"/>
              </a:ext>
            </a:extLst>
          </p:cNvPr>
          <p:cNvSpPr/>
          <p:nvPr/>
        </p:nvSpPr>
        <p:spPr>
          <a:xfrm>
            <a:off x="0" y="0"/>
            <a:ext cx="9144000" cy="1047750"/>
          </a:xfrm>
          <a:prstGeom prst="rect">
            <a:avLst/>
          </a:prstGeom>
          <a:solidFill>
            <a:srgbClr val="FA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508" y="139433"/>
            <a:ext cx="1175127" cy="815568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518" y="1303991"/>
            <a:ext cx="5879573" cy="3307259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5774CCC2-F295-4834-98C5-F1EB893E4E81}"/>
              </a:ext>
            </a:extLst>
          </p:cNvPr>
          <p:cNvSpPr/>
          <p:nvPr/>
        </p:nvSpPr>
        <p:spPr>
          <a:xfrm>
            <a:off x="233363" y="5194266"/>
            <a:ext cx="8683272" cy="14413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183C3B37-B267-4DEC-8644-5E78CEC7C6CE}"/>
              </a:ext>
            </a:extLst>
          </p:cNvPr>
          <p:cNvSpPr txBox="1"/>
          <p:nvPr/>
        </p:nvSpPr>
        <p:spPr>
          <a:xfrm>
            <a:off x="3487612" y="5200444"/>
            <a:ext cx="1988335" cy="4542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ko-KR" b="1" kern="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cs typeface="+mn-lt"/>
              </a:rPr>
              <a:t>FAQ / Q&amp;A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233363" y="5194266"/>
            <a:ext cx="50842" cy="1441310"/>
          </a:xfrm>
          <a:prstGeom prst="rect">
            <a:avLst/>
          </a:prstGeom>
          <a:solidFill>
            <a:srgbClr val="FA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83DCFF4B-9883-457E-8E05-47EC6345BBDC}"/>
              </a:ext>
            </a:extLst>
          </p:cNvPr>
          <p:cNvSpPr>
            <a:spLocks noGrp="1"/>
          </p:cNvSpPr>
          <p:nvPr/>
        </p:nvSpPr>
        <p:spPr>
          <a:xfrm>
            <a:off x="233363" y="256240"/>
            <a:ext cx="7634287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50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[4] </a:t>
            </a:r>
            <a:r>
              <a:rPr lang="ko-KR" altLang="en-US" sz="250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주차 별 학습활동 이용 방법</a:t>
            </a: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465" y="3604171"/>
            <a:ext cx="464020" cy="86767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264" y="1303990"/>
            <a:ext cx="5879573" cy="3307259"/>
          </a:xfrm>
          <a:prstGeom prst="rect">
            <a:avLst/>
          </a:prstGeom>
        </p:spPr>
      </p:pic>
      <p:sp>
        <p:nvSpPr>
          <p:cNvPr id="21" name="왼쪽 화살표 20"/>
          <p:cNvSpPr/>
          <p:nvPr/>
        </p:nvSpPr>
        <p:spPr>
          <a:xfrm rot="19308399">
            <a:off x="4911667" y="2567737"/>
            <a:ext cx="356334" cy="245126"/>
          </a:xfrm>
          <a:prstGeom prst="leftArrow">
            <a:avLst>
              <a:gd name="adj1" fmla="val 34665"/>
              <a:gd name="adj2" fmla="val 557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왼쪽 화살표 21"/>
          <p:cNvSpPr/>
          <p:nvPr/>
        </p:nvSpPr>
        <p:spPr>
          <a:xfrm rot="19308399">
            <a:off x="541242" y="2404497"/>
            <a:ext cx="356334" cy="245126"/>
          </a:xfrm>
          <a:prstGeom prst="leftArrow">
            <a:avLst>
              <a:gd name="adj1" fmla="val 34665"/>
              <a:gd name="adj2" fmla="val 557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183C3B37-B267-4DEC-8644-5E78CEC7C6CE}"/>
              </a:ext>
            </a:extLst>
          </p:cNvPr>
          <p:cNvSpPr txBox="1"/>
          <p:nvPr/>
        </p:nvSpPr>
        <p:spPr>
          <a:xfrm>
            <a:off x="292093" y="5691804"/>
            <a:ext cx="8524454" cy="8876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200" dirty="0">
                <a:latin typeface="+mj-ea"/>
                <a:ea typeface="+mj-ea"/>
              </a:rPr>
              <a:t>-</a:t>
            </a:r>
            <a:r>
              <a:rPr lang="ko-KR" altLang="en-US" sz="1200" dirty="0">
                <a:latin typeface="+mj-ea"/>
                <a:ea typeface="+mj-ea"/>
              </a:rPr>
              <a:t>청강 사이버캠퍼스</a:t>
            </a:r>
            <a:r>
              <a:rPr lang="en-US" altLang="ko-KR" sz="1200" dirty="0">
                <a:latin typeface="+mj-ea"/>
                <a:ea typeface="+mj-ea"/>
              </a:rPr>
              <a:t>(LMS) </a:t>
            </a:r>
            <a:r>
              <a:rPr lang="ko-KR" altLang="en-US" sz="1200" dirty="0">
                <a:latin typeface="+mj-ea"/>
                <a:ea typeface="+mj-ea"/>
              </a:rPr>
              <a:t>이용 관련 </a:t>
            </a:r>
            <a:r>
              <a:rPr lang="ko-KR" altLang="en-US" sz="1200" dirty="0">
                <a:solidFill>
                  <a:srgbClr val="FF0000"/>
                </a:solidFill>
                <a:latin typeface="+mj-ea"/>
                <a:ea typeface="+mj-ea"/>
              </a:rPr>
              <a:t>간단한 문의 사항은 </a:t>
            </a:r>
            <a:r>
              <a:rPr lang="en-US" altLang="ko-KR" sz="1200" dirty="0">
                <a:solidFill>
                  <a:srgbClr val="FF0000"/>
                </a:solidFill>
                <a:latin typeface="+mj-ea"/>
                <a:ea typeface="+mj-ea"/>
              </a:rPr>
              <a:t>FAQ(</a:t>
            </a:r>
            <a:r>
              <a:rPr lang="ko-KR" altLang="en-US" sz="1200" dirty="0">
                <a:solidFill>
                  <a:srgbClr val="FF0000"/>
                </a:solidFill>
                <a:latin typeface="+mj-ea"/>
                <a:ea typeface="+mj-ea"/>
              </a:rPr>
              <a:t>자주 묻는 질문</a:t>
            </a:r>
            <a:r>
              <a:rPr lang="en-US" altLang="ko-KR" sz="1200" dirty="0">
                <a:solidFill>
                  <a:srgbClr val="FF0000"/>
                </a:solidFill>
                <a:latin typeface="+mj-ea"/>
                <a:ea typeface="+mj-ea"/>
              </a:rPr>
              <a:t>) </a:t>
            </a:r>
            <a:r>
              <a:rPr lang="ko-KR" altLang="en-US" sz="1200" dirty="0">
                <a:solidFill>
                  <a:srgbClr val="FF0000"/>
                </a:solidFill>
                <a:latin typeface="+mj-ea"/>
                <a:ea typeface="+mj-ea"/>
              </a:rPr>
              <a:t>게시판</a:t>
            </a:r>
            <a:r>
              <a:rPr lang="ko-KR" altLang="en-US" sz="1200" dirty="0">
                <a:latin typeface="+mj-ea"/>
                <a:ea typeface="+mj-ea"/>
              </a:rPr>
              <a:t>에서 해답을 찾아볼 수 있습니다</a:t>
            </a:r>
            <a:r>
              <a:rPr lang="en-US" altLang="ko-KR" sz="1200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j-ea"/>
                <a:ea typeface="+mj-ea"/>
              </a:rPr>
              <a:t>-</a:t>
            </a:r>
            <a:r>
              <a:rPr lang="ko-KR" altLang="en-US" sz="1200" dirty="0">
                <a:latin typeface="+mj-ea"/>
                <a:ea typeface="+mj-ea"/>
              </a:rPr>
              <a:t>그 외 청강 사이버캠퍼스</a:t>
            </a:r>
            <a:r>
              <a:rPr lang="en-US" altLang="ko-KR" sz="1200" dirty="0">
                <a:latin typeface="+mj-ea"/>
                <a:ea typeface="+mj-ea"/>
              </a:rPr>
              <a:t>(LMS)</a:t>
            </a:r>
            <a:r>
              <a:rPr lang="ko-KR" altLang="en-US" sz="1200" dirty="0">
                <a:latin typeface="+mj-ea"/>
                <a:ea typeface="+mj-ea"/>
              </a:rPr>
              <a:t>에 관한 </a:t>
            </a:r>
            <a:r>
              <a:rPr lang="ko-KR" altLang="en-US" sz="1200" dirty="0">
                <a:solidFill>
                  <a:srgbClr val="FF0000"/>
                </a:solidFill>
                <a:latin typeface="+mj-ea"/>
                <a:ea typeface="+mj-ea"/>
              </a:rPr>
              <a:t>새로운 문의사항은 </a:t>
            </a:r>
            <a:r>
              <a:rPr lang="en-US" altLang="ko-KR" sz="1200" dirty="0">
                <a:solidFill>
                  <a:srgbClr val="FF0000"/>
                </a:solidFill>
                <a:latin typeface="+mj-ea"/>
                <a:ea typeface="+mj-ea"/>
              </a:rPr>
              <a:t>Q&amp;A </a:t>
            </a:r>
            <a:r>
              <a:rPr lang="ko-KR" altLang="en-US" sz="1200" dirty="0">
                <a:solidFill>
                  <a:srgbClr val="FF0000"/>
                </a:solidFill>
                <a:latin typeface="+mj-ea"/>
                <a:ea typeface="+mj-ea"/>
              </a:rPr>
              <a:t>게시판</a:t>
            </a:r>
            <a:r>
              <a:rPr lang="ko-KR" altLang="en-US" sz="1200" dirty="0">
                <a:latin typeface="+mj-ea"/>
                <a:ea typeface="+mj-ea"/>
              </a:rPr>
              <a:t>에 질문을 작성해주세요</a:t>
            </a:r>
            <a:r>
              <a:rPr lang="en-US" altLang="ko-KR" sz="1200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j-ea"/>
                <a:ea typeface="+mj-ea"/>
              </a:rPr>
              <a:t>-</a:t>
            </a:r>
            <a:r>
              <a:rPr lang="ko-KR" altLang="en-US" sz="1200" dirty="0">
                <a:latin typeface="+mj-ea"/>
                <a:ea typeface="+mj-ea"/>
              </a:rPr>
              <a:t>문의 전화 </a:t>
            </a:r>
            <a:r>
              <a:rPr lang="en-US" altLang="ko-KR" sz="1200" dirty="0">
                <a:latin typeface="+mj-ea"/>
                <a:ea typeface="+mj-ea"/>
              </a:rPr>
              <a:t>: </a:t>
            </a:r>
            <a:r>
              <a:rPr lang="ko-KR" altLang="en-US" sz="1200" dirty="0" err="1">
                <a:latin typeface="+mj-ea"/>
                <a:ea typeface="+mj-ea"/>
              </a:rPr>
              <a:t>스마트교수학습지원센터</a:t>
            </a:r>
            <a:r>
              <a:rPr lang="ko-KR" altLang="en-US" sz="1200" dirty="0">
                <a:latin typeface="+mj-ea"/>
                <a:ea typeface="+mj-ea"/>
              </a:rPr>
              <a:t> </a:t>
            </a:r>
            <a:r>
              <a:rPr lang="en-US" altLang="ko-KR" sz="1200" dirty="0">
                <a:latin typeface="+mj-ea"/>
                <a:ea typeface="+mj-ea"/>
              </a:rPr>
              <a:t>031-639-5739</a:t>
            </a:r>
          </a:p>
        </p:txBody>
      </p:sp>
    </p:spTree>
    <p:extLst>
      <p:ext uri="{BB962C8B-B14F-4D97-AF65-F5344CB8AC3E}">
        <p14:creationId xmlns:p14="http://schemas.microsoft.com/office/powerpoint/2010/main" val="2446260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96869A08-1D75-43D9-B1AA-FA1C8FDB5D8D}"/>
              </a:ext>
            </a:extLst>
          </p:cNvPr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FA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0208889-CBFF-49B6-8842-6A2215AC2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25" y="2844455"/>
            <a:ext cx="9048750" cy="10048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kern="0" dirty="0">
                <a:latin typeface="G마켓 산스 TTF Bold" panose="02000000000000000000" pitchFamily="2" charset="-127"/>
                <a:ea typeface="G마켓 산스 TTF Bold"/>
                <a:sym typeface="Wingdings" panose="05000000000000000000" pitchFamily="2" charset="2"/>
              </a:rPr>
              <a:t> </a:t>
            </a:r>
            <a:r>
              <a:rPr lang="ko-KR" altLang="en-US" sz="3200" kern="0" dirty="0">
                <a:latin typeface="G마켓 산스 TTF Bold" panose="02000000000000000000" pitchFamily="2" charset="-127"/>
                <a:ea typeface="G마켓 산스 TTF Bold"/>
              </a:rPr>
              <a:t>감사합니다</a:t>
            </a:r>
            <a:r>
              <a:rPr lang="en-US" altLang="ko-KR" sz="3200" kern="0" dirty="0">
                <a:latin typeface="G마켓 산스 TTF Bold" panose="02000000000000000000" pitchFamily="2" charset="-127"/>
                <a:ea typeface="G마켓 산스 TTF Bold"/>
              </a:rPr>
              <a:t> </a:t>
            </a:r>
            <a:r>
              <a:rPr lang="en-US" altLang="ko-KR" sz="3200" kern="0" dirty="0">
                <a:latin typeface="G마켓 산스 TTF Bold" panose="02000000000000000000" pitchFamily="2" charset="-127"/>
                <a:ea typeface="G마켓 산스 TTF Bold"/>
                <a:sym typeface="Wingdings" panose="05000000000000000000" pitchFamily="2" charset="2"/>
              </a:rPr>
              <a:t></a:t>
            </a:r>
            <a:endParaRPr lang="en-US" altLang="ko-KR" sz="3200" kern="0" dirty="0">
              <a:latin typeface="G마켓 산스 TTF Bold" panose="02000000000000000000" pitchFamily="2" charset="-127"/>
              <a:ea typeface="G마켓 산스 TTF Bold"/>
            </a:endParaRPr>
          </a:p>
        </p:txBody>
      </p:sp>
    </p:spTree>
    <p:extLst>
      <p:ext uri="{BB962C8B-B14F-4D97-AF65-F5344CB8AC3E}">
        <p14:creationId xmlns:p14="http://schemas.microsoft.com/office/powerpoint/2010/main" val="341973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96869A08-1D75-43D9-B1AA-FA1C8FDB5D8D}"/>
              </a:ext>
            </a:extLst>
          </p:cNvPr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FA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0208889-CBFF-49B6-8842-6A2215AC2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25" y="2832100"/>
            <a:ext cx="9048750" cy="10048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kern="0" dirty="0">
                <a:latin typeface="G마켓 산스 TTF Bold" panose="02000000000000000000" pitchFamily="2" charset="-127"/>
                <a:ea typeface="G마켓 산스 TTF Bold"/>
              </a:rPr>
              <a:t>[1] </a:t>
            </a:r>
            <a:r>
              <a:rPr lang="ko-KR" altLang="en-US" sz="3200" kern="0" dirty="0">
                <a:latin typeface="G마켓 산스 TTF Bold" panose="02000000000000000000" pitchFamily="2" charset="-127"/>
                <a:ea typeface="G마켓 산스 TTF Bold"/>
              </a:rPr>
              <a:t>청강 사이버캠퍼스</a:t>
            </a:r>
            <a:r>
              <a:rPr lang="en-US" altLang="ko-KR" sz="3200" kern="0" dirty="0">
                <a:latin typeface="G마켓 산스 TTF Bold" panose="02000000000000000000" pitchFamily="2" charset="-127"/>
                <a:ea typeface="G마켓 산스 TTF Bold"/>
              </a:rPr>
              <a:t>(LMS) </a:t>
            </a:r>
            <a:r>
              <a:rPr lang="ko-KR" altLang="en-US" sz="3200" kern="0" dirty="0">
                <a:latin typeface="G마켓 산스 TTF Bold" panose="02000000000000000000" pitchFamily="2" charset="-127"/>
                <a:ea typeface="G마켓 산스 TTF Bold"/>
              </a:rPr>
              <a:t>접속</a:t>
            </a:r>
            <a:endParaRPr lang="en-US" altLang="ko-KR" sz="3200" kern="0" dirty="0">
              <a:latin typeface="G마켓 산스 TTF Bold" panose="02000000000000000000" pitchFamily="2" charset="-127"/>
              <a:ea typeface="G마켓 산스 TTF Bold"/>
            </a:endParaRPr>
          </a:p>
        </p:txBody>
      </p:sp>
    </p:spTree>
    <p:extLst>
      <p:ext uri="{BB962C8B-B14F-4D97-AF65-F5344CB8AC3E}">
        <p14:creationId xmlns:p14="http://schemas.microsoft.com/office/powerpoint/2010/main" val="3528851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5774CCC2-F295-4834-98C5-F1EB893E4E81}"/>
              </a:ext>
            </a:extLst>
          </p:cNvPr>
          <p:cNvSpPr/>
          <p:nvPr/>
        </p:nvSpPr>
        <p:spPr>
          <a:xfrm>
            <a:off x="4721783" y="5194266"/>
            <a:ext cx="4194852" cy="14413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774CCC2-F295-4834-98C5-F1EB893E4E81}"/>
              </a:ext>
            </a:extLst>
          </p:cNvPr>
          <p:cNvSpPr/>
          <p:nvPr/>
        </p:nvSpPr>
        <p:spPr>
          <a:xfrm>
            <a:off x="233363" y="5194266"/>
            <a:ext cx="4005005" cy="14413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E0BD124-C805-4816-B1C0-E2006EFBC8B2}"/>
              </a:ext>
            </a:extLst>
          </p:cNvPr>
          <p:cNvSpPr/>
          <p:nvPr/>
        </p:nvSpPr>
        <p:spPr>
          <a:xfrm>
            <a:off x="0" y="0"/>
            <a:ext cx="9144000" cy="1047750"/>
          </a:xfrm>
          <a:prstGeom prst="rect">
            <a:avLst/>
          </a:prstGeom>
          <a:solidFill>
            <a:srgbClr val="FA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183C3B37-B267-4DEC-8644-5E78CEC7C6CE}"/>
              </a:ext>
            </a:extLst>
          </p:cNvPr>
          <p:cNvSpPr txBox="1"/>
          <p:nvPr/>
        </p:nvSpPr>
        <p:spPr>
          <a:xfrm>
            <a:off x="617930" y="5762435"/>
            <a:ext cx="328095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200" dirty="0">
                <a:latin typeface="+mj-ea"/>
                <a:ea typeface="+mj-ea"/>
              </a:rPr>
              <a:t>-Windows, </a:t>
            </a:r>
            <a:r>
              <a:rPr lang="en-US" altLang="ko-KR" sz="1200" dirty="0" err="1">
                <a:latin typeface="+mj-ea"/>
                <a:ea typeface="+mj-ea"/>
              </a:rPr>
              <a:t>MacOS</a:t>
            </a:r>
            <a:r>
              <a:rPr lang="en-US" altLang="ko-KR" sz="1200" dirty="0">
                <a:latin typeface="+mj-ea"/>
                <a:ea typeface="+mj-ea"/>
              </a:rPr>
              <a:t> </a:t>
            </a:r>
            <a:r>
              <a:rPr lang="ko-KR" altLang="en-US" sz="1200" dirty="0">
                <a:latin typeface="+mj-ea"/>
                <a:ea typeface="+mj-ea"/>
              </a:rPr>
              <a:t>운영체제 모두 이용 가능</a:t>
            </a:r>
            <a:endParaRPr lang="en-US" altLang="ko-KR" sz="12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j-ea"/>
                <a:ea typeface="+mj-ea"/>
                <a:cs typeface="Calibri"/>
              </a:rPr>
              <a:t>-</a:t>
            </a:r>
            <a:r>
              <a:rPr lang="en-US" altLang="ko-KR" sz="1200" dirty="0">
                <a:solidFill>
                  <a:srgbClr val="FF0000"/>
                </a:solidFill>
                <a:latin typeface="+mj-ea"/>
                <a:ea typeface="+mj-ea"/>
                <a:cs typeface="Calibri"/>
              </a:rPr>
              <a:t>Chrome</a:t>
            </a:r>
            <a:r>
              <a:rPr lang="en-US" altLang="ko-KR" sz="1200" dirty="0">
                <a:latin typeface="+mj-ea"/>
                <a:ea typeface="+mj-ea"/>
                <a:cs typeface="Calibri"/>
              </a:rPr>
              <a:t> </a:t>
            </a:r>
            <a:r>
              <a:rPr lang="ko-KR" altLang="en-US" sz="1200" dirty="0">
                <a:latin typeface="+mj-ea"/>
                <a:ea typeface="+mj-ea"/>
                <a:cs typeface="Calibri"/>
              </a:rPr>
              <a:t>또는</a:t>
            </a:r>
            <a:r>
              <a:rPr lang="en-US" altLang="ko-KR" sz="1200" dirty="0">
                <a:latin typeface="+mj-ea"/>
                <a:ea typeface="+mj-ea"/>
                <a:cs typeface="Calibri"/>
              </a:rPr>
              <a:t> Safari </a:t>
            </a:r>
            <a:r>
              <a:rPr lang="ko-KR" altLang="en-US" sz="1200" dirty="0">
                <a:latin typeface="+mj-ea"/>
                <a:ea typeface="+mj-ea"/>
                <a:cs typeface="Calibri"/>
              </a:rPr>
              <a:t>브라우저를 사용하세요</a:t>
            </a:r>
            <a:r>
              <a:rPr lang="en-US" altLang="ko-KR" sz="1200" dirty="0">
                <a:latin typeface="+mj-ea"/>
                <a:ea typeface="+mj-ea"/>
                <a:cs typeface="Calibri"/>
              </a:rPr>
              <a:t>.</a:t>
            </a:r>
            <a:endParaRPr lang="ko-KR" altLang="ko-KR" sz="1200" dirty="0">
              <a:latin typeface="+mj-ea"/>
              <a:ea typeface="+mj-ea"/>
              <a:cs typeface="Calibri"/>
            </a:endParaRPr>
          </a:p>
        </p:txBody>
      </p:sp>
      <p:sp>
        <p:nvSpPr>
          <p:cNvPr id="25" name="제목 1">
            <a:extLst>
              <a:ext uri="{FF2B5EF4-FFF2-40B4-BE49-F238E27FC236}">
                <a16:creationId xmlns:a16="http://schemas.microsoft.com/office/drawing/2014/main" id="{83DCFF4B-9883-457E-8E05-47EC6345BBDC}"/>
              </a:ext>
            </a:extLst>
          </p:cNvPr>
          <p:cNvSpPr>
            <a:spLocks noGrp="1"/>
          </p:cNvSpPr>
          <p:nvPr/>
        </p:nvSpPr>
        <p:spPr>
          <a:xfrm>
            <a:off x="233363" y="256240"/>
            <a:ext cx="7965345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500" b="1" kern="0" dirty="0">
                <a:solidFill>
                  <a:srgbClr val="000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j-lt"/>
              </a:rPr>
              <a:t>[1] </a:t>
            </a:r>
            <a:r>
              <a:rPr lang="ko-KR" altLang="en-US" sz="2500" b="1" kern="0" dirty="0">
                <a:solidFill>
                  <a:srgbClr val="000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j-lt"/>
              </a:rPr>
              <a:t>청강 사이버캠퍼스</a:t>
            </a:r>
            <a:r>
              <a:rPr lang="en-US" altLang="ko-KR" sz="2500" b="1" kern="0" dirty="0">
                <a:solidFill>
                  <a:srgbClr val="000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j-lt"/>
              </a:rPr>
              <a:t>(LMS) </a:t>
            </a:r>
            <a:r>
              <a:rPr lang="ko-KR" altLang="en-US" sz="2500" b="1" kern="0" dirty="0">
                <a:solidFill>
                  <a:srgbClr val="000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j-lt"/>
              </a:rPr>
              <a:t>접속 </a:t>
            </a:r>
            <a:r>
              <a:rPr lang="en-US" altLang="ko-KR" sz="2500" b="1" kern="0" dirty="0">
                <a:solidFill>
                  <a:srgbClr val="000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j-lt"/>
              </a:rPr>
              <a:t>- PC</a:t>
            </a:r>
            <a:endParaRPr lang="ko-KR" altLang="en-US" sz="2500" dirty="0"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508" y="139433"/>
            <a:ext cx="1175127" cy="81556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87" y="1181021"/>
            <a:ext cx="6520721" cy="3868961"/>
          </a:xfrm>
          <a:prstGeom prst="rect">
            <a:avLst/>
          </a:prstGeom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183C3B37-B267-4DEC-8644-5E78CEC7C6CE}"/>
              </a:ext>
            </a:extLst>
          </p:cNvPr>
          <p:cNvSpPr txBox="1"/>
          <p:nvPr/>
        </p:nvSpPr>
        <p:spPr>
          <a:xfrm>
            <a:off x="4996586" y="5762434"/>
            <a:ext cx="386320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200" dirty="0">
                <a:latin typeface="+mj-ea"/>
                <a:ea typeface="+mj-ea"/>
              </a:rPr>
              <a:t>-</a:t>
            </a:r>
            <a:r>
              <a:rPr lang="ko-KR" altLang="en-US" sz="1200" dirty="0">
                <a:latin typeface="+mj-ea"/>
                <a:ea typeface="+mj-ea"/>
              </a:rPr>
              <a:t>사이버캠퍼스</a:t>
            </a:r>
            <a:r>
              <a:rPr lang="en-US" altLang="ko-KR" sz="1200" dirty="0">
                <a:latin typeface="+mj-ea"/>
                <a:ea typeface="+mj-ea"/>
              </a:rPr>
              <a:t>(LMS) </a:t>
            </a:r>
            <a:r>
              <a:rPr lang="en-US" altLang="ko-KR" sz="1200" dirty="0">
                <a:latin typeface="+mj-ea"/>
                <a:ea typeface="+mj-ea"/>
                <a:hlinkClick r:id="rId4"/>
              </a:rPr>
              <a:t>https://lms.ck.ac.kr/</a:t>
            </a:r>
            <a:r>
              <a:rPr lang="en-US" altLang="ko-KR" sz="1200" dirty="0">
                <a:latin typeface="+mj-ea"/>
                <a:ea typeface="+mj-ea"/>
              </a:rPr>
              <a:t> </a:t>
            </a:r>
            <a:r>
              <a:rPr lang="ko-KR" altLang="en-US" sz="1200" dirty="0">
                <a:latin typeface="+mj-ea"/>
                <a:ea typeface="+mj-ea"/>
              </a:rPr>
              <a:t>접속</a:t>
            </a:r>
            <a:endParaRPr lang="en-US" altLang="ko-KR" sz="12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j-ea"/>
                <a:ea typeface="+mj-ea"/>
              </a:rPr>
              <a:t>-</a:t>
            </a:r>
            <a:r>
              <a:rPr lang="ko-KR" altLang="en-US" sz="1200" dirty="0">
                <a:latin typeface="+mj-ea"/>
                <a:ea typeface="+mj-ea"/>
              </a:rPr>
              <a:t>대학에서 제공한 학번과 비밀번호로 로그인합니다</a:t>
            </a:r>
            <a:r>
              <a:rPr lang="en-US" altLang="ko-KR" sz="1200" dirty="0">
                <a:latin typeface="+mj-ea"/>
                <a:ea typeface="+mj-ea"/>
              </a:rPr>
              <a:t>.</a:t>
            </a: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183C3B37-B267-4DEC-8644-5E78CEC7C6CE}"/>
              </a:ext>
            </a:extLst>
          </p:cNvPr>
          <p:cNvSpPr txBox="1"/>
          <p:nvPr/>
        </p:nvSpPr>
        <p:spPr>
          <a:xfrm>
            <a:off x="1641867" y="5243690"/>
            <a:ext cx="1155095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b="1" kern="0" spc="-40" dirty="0">
                <a:latin typeface="+mj-ea"/>
                <a:ea typeface="+mj-ea"/>
                <a:cs typeface="+mn-lt"/>
              </a:rPr>
              <a:t>이용환경</a:t>
            </a:r>
            <a:endParaRPr lang="en-US" altLang="ko-KR" b="1" kern="0" spc="-40" dirty="0">
              <a:latin typeface="+mj-ea"/>
              <a:ea typeface="+mj-ea"/>
              <a:cs typeface="+mn-lt"/>
            </a:endParaRP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183C3B37-B267-4DEC-8644-5E78CEC7C6CE}"/>
              </a:ext>
            </a:extLst>
          </p:cNvPr>
          <p:cNvSpPr txBox="1"/>
          <p:nvPr/>
        </p:nvSpPr>
        <p:spPr>
          <a:xfrm>
            <a:off x="6436302" y="5243690"/>
            <a:ext cx="1155095" cy="4542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b="1" kern="0" spc="-40" dirty="0">
                <a:latin typeface="+mj-ea"/>
                <a:ea typeface="+mj-ea"/>
                <a:cs typeface="+mn-lt"/>
              </a:rPr>
              <a:t>로그인</a:t>
            </a:r>
            <a:endParaRPr lang="en-US" altLang="ko-KR" b="1" kern="0" spc="-40" dirty="0">
              <a:latin typeface="+mj-ea"/>
              <a:ea typeface="+mj-ea"/>
              <a:cs typeface="+mn-lt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33363" y="5194266"/>
            <a:ext cx="50842" cy="1441310"/>
          </a:xfrm>
          <a:prstGeom prst="rect">
            <a:avLst/>
          </a:prstGeom>
          <a:solidFill>
            <a:srgbClr val="FA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726912" y="5194266"/>
            <a:ext cx="50842" cy="1441310"/>
          </a:xfrm>
          <a:prstGeom prst="rect">
            <a:avLst/>
          </a:prstGeom>
          <a:solidFill>
            <a:srgbClr val="FA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175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5774CCC2-F295-4834-98C5-F1EB893E4E81}"/>
              </a:ext>
            </a:extLst>
          </p:cNvPr>
          <p:cNvSpPr/>
          <p:nvPr/>
        </p:nvSpPr>
        <p:spPr>
          <a:xfrm>
            <a:off x="4721783" y="5194266"/>
            <a:ext cx="4194852" cy="14413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774CCC2-F295-4834-98C5-F1EB893E4E81}"/>
              </a:ext>
            </a:extLst>
          </p:cNvPr>
          <p:cNvSpPr/>
          <p:nvPr/>
        </p:nvSpPr>
        <p:spPr>
          <a:xfrm>
            <a:off x="233363" y="5194266"/>
            <a:ext cx="4005005" cy="14413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E0BD124-C805-4816-B1C0-E2006EFBC8B2}"/>
              </a:ext>
            </a:extLst>
          </p:cNvPr>
          <p:cNvSpPr/>
          <p:nvPr/>
        </p:nvSpPr>
        <p:spPr>
          <a:xfrm>
            <a:off x="0" y="0"/>
            <a:ext cx="9144000" cy="1047750"/>
          </a:xfrm>
          <a:prstGeom prst="rect">
            <a:avLst/>
          </a:prstGeom>
          <a:solidFill>
            <a:srgbClr val="FA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183C3B37-B267-4DEC-8644-5E78CEC7C6CE}"/>
              </a:ext>
            </a:extLst>
          </p:cNvPr>
          <p:cNvSpPr txBox="1"/>
          <p:nvPr/>
        </p:nvSpPr>
        <p:spPr>
          <a:xfrm>
            <a:off x="490863" y="5738262"/>
            <a:ext cx="377499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200" dirty="0">
                <a:latin typeface="+mj-ea"/>
                <a:ea typeface="+mj-ea"/>
              </a:rPr>
              <a:t>-</a:t>
            </a:r>
            <a:r>
              <a:rPr lang="en-US" altLang="ko-KR" sz="1200" dirty="0">
                <a:latin typeface="+mj-ea"/>
                <a:ea typeface="+mj-ea"/>
                <a:cs typeface="Calibri"/>
              </a:rPr>
              <a:t>Android, iOS</a:t>
            </a:r>
            <a:r>
              <a:rPr lang="ko-KR" altLang="en-US" sz="1200" dirty="0">
                <a:latin typeface="+mj-ea"/>
                <a:ea typeface="+mj-ea"/>
                <a:cs typeface="Calibri"/>
              </a:rPr>
              <a:t> 태블릿과 스마트폰 모두 이용가능</a:t>
            </a:r>
            <a:endParaRPr lang="en-US" altLang="ko-KR" sz="1200" dirty="0">
              <a:latin typeface="+mj-ea"/>
              <a:ea typeface="+mj-ea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j-ea"/>
                <a:ea typeface="+mj-ea"/>
                <a:cs typeface="Calibri"/>
              </a:rPr>
              <a:t>-</a:t>
            </a:r>
            <a:r>
              <a:rPr lang="ko-KR" altLang="en-US" sz="1200" dirty="0">
                <a:latin typeface="+mj-ea"/>
              </a:rPr>
              <a:t>플레이스토어</a:t>
            </a:r>
            <a:r>
              <a:rPr lang="en-US" altLang="ko-KR" sz="1200" dirty="0">
                <a:latin typeface="+mj-ea"/>
              </a:rPr>
              <a:t>, </a:t>
            </a:r>
            <a:r>
              <a:rPr lang="ko-KR" altLang="en-US" sz="1200" dirty="0">
                <a:latin typeface="+mj-ea"/>
              </a:rPr>
              <a:t>앱스토어에서 </a:t>
            </a:r>
            <a:r>
              <a:rPr lang="en-US" altLang="ko-KR" sz="1200" dirty="0">
                <a:latin typeface="+mj-ea"/>
              </a:rPr>
              <a:t>‘</a:t>
            </a:r>
            <a:r>
              <a:rPr lang="ko-KR" altLang="en-US" sz="1200" dirty="0">
                <a:solidFill>
                  <a:srgbClr val="FF0000"/>
                </a:solidFill>
                <a:latin typeface="+mj-ea"/>
              </a:rPr>
              <a:t>코스모스</a:t>
            </a:r>
            <a:r>
              <a:rPr lang="en-US" altLang="ko-KR" sz="1200" dirty="0">
                <a:latin typeface="+mj-ea"/>
              </a:rPr>
              <a:t>‘ </a:t>
            </a:r>
            <a:r>
              <a:rPr lang="ko-KR" altLang="en-US" sz="1200" dirty="0">
                <a:latin typeface="+mj-ea"/>
              </a:rPr>
              <a:t>설치</a:t>
            </a:r>
            <a:endParaRPr lang="en-US" altLang="ko-KR" sz="1200" dirty="0">
              <a:latin typeface="+mj-ea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508" y="139433"/>
            <a:ext cx="1175127" cy="815568"/>
          </a:xfrm>
          <a:prstGeom prst="rect">
            <a:avLst/>
          </a:prstGeom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183C3B37-B267-4DEC-8644-5E78CEC7C6CE}"/>
              </a:ext>
            </a:extLst>
          </p:cNvPr>
          <p:cNvSpPr txBox="1"/>
          <p:nvPr/>
        </p:nvSpPr>
        <p:spPr>
          <a:xfrm>
            <a:off x="5809904" y="5756120"/>
            <a:ext cx="3863207" cy="6106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200" dirty="0">
                <a:latin typeface="+mj-ea"/>
                <a:ea typeface="+mj-ea"/>
              </a:rPr>
              <a:t>-</a:t>
            </a:r>
            <a:r>
              <a:rPr lang="en-US" altLang="ko-KR" sz="700" dirty="0">
                <a:latin typeface="+mj-ea"/>
                <a:ea typeface="+mj-ea"/>
              </a:rPr>
              <a:t> </a:t>
            </a:r>
            <a:r>
              <a:rPr lang="en-US" altLang="ko-KR" sz="1200" dirty="0">
                <a:latin typeface="+mj-ea"/>
                <a:ea typeface="+mj-ea"/>
              </a:rPr>
              <a:t>I D</a:t>
            </a:r>
            <a:r>
              <a:rPr lang="ko-KR" altLang="en-US" sz="1200" dirty="0">
                <a:latin typeface="+mj-ea"/>
                <a:ea typeface="+mj-ea"/>
              </a:rPr>
              <a:t> </a:t>
            </a:r>
            <a:r>
              <a:rPr lang="en-US" altLang="ko-KR" sz="1200" dirty="0">
                <a:latin typeface="+mj-ea"/>
                <a:ea typeface="+mj-ea"/>
              </a:rPr>
              <a:t>: </a:t>
            </a:r>
            <a:r>
              <a:rPr lang="ko-KR" altLang="en-US" sz="1200" dirty="0">
                <a:latin typeface="+mj-ea"/>
                <a:ea typeface="+mj-ea"/>
              </a:rPr>
              <a:t>대학에서 제공한 학번</a:t>
            </a:r>
            <a:endParaRPr lang="en-US" altLang="ko-KR" sz="12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j-ea"/>
                <a:ea typeface="+mj-ea"/>
              </a:rPr>
              <a:t>-PW : </a:t>
            </a:r>
            <a:r>
              <a:rPr lang="ko-KR" altLang="en-US" sz="1200" dirty="0">
                <a:latin typeface="+mj-ea"/>
                <a:ea typeface="+mj-ea"/>
              </a:rPr>
              <a:t>주민등록번호 뒷자리</a:t>
            </a:r>
            <a:endParaRPr lang="en-US" altLang="ko-KR" sz="1200" dirty="0">
              <a:latin typeface="+mj-ea"/>
              <a:ea typeface="+mj-ea"/>
            </a:endParaRP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183C3B37-B267-4DEC-8644-5E78CEC7C6CE}"/>
              </a:ext>
            </a:extLst>
          </p:cNvPr>
          <p:cNvSpPr txBox="1"/>
          <p:nvPr/>
        </p:nvSpPr>
        <p:spPr>
          <a:xfrm>
            <a:off x="6436302" y="5243690"/>
            <a:ext cx="1155095" cy="4542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b="1" kern="0" spc="-40" dirty="0">
                <a:latin typeface="+mj-ea"/>
                <a:ea typeface="+mj-ea"/>
                <a:cs typeface="+mn-lt"/>
              </a:rPr>
              <a:t>로그인</a:t>
            </a:r>
            <a:endParaRPr lang="en-US" altLang="ko-KR" b="1" kern="0" spc="-40" dirty="0">
              <a:latin typeface="+mj-ea"/>
              <a:ea typeface="+mj-ea"/>
              <a:cs typeface="+mn-lt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3" y="657766"/>
            <a:ext cx="8592889" cy="4833499"/>
          </a:xfrm>
          <a:prstGeom prst="rect">
            <a:avLst/>
          </a:prstGeom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183C3B37-B267-4DEC-8644-5E78CEC7C6CE}"/>
              </a:ext>
            </a:extLst>
          </p:cNvPr>
          <p:cNvSpPr txBox="1"/>
          <p:nvPr/>
        </p:nvSpPr>
        <p:spPr>
          <a:xfrm>
            <a:off x="1641867" y="5243690"/>
            <a:ext cx="1155095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b="1" kern="0" spc="-40" dirty="0">
                <a:latin typeface="+mj-ea"/>
                <a:ea typeface="+mj-ea"/>
                <a:cs typeface="+mn-lt"/>
              </a:rPr>
              <a:t>이용환경</a:t>
            </a:r>
            <a:endParaRPr lang="en-US" altLang="ko-KR" b="1" kern="0" spc="-40" dirty="0">
              <a:latin typeface="+mj-ea"/>
              <a:ea typeface="+mj-ea"/>
              <a:cs typeface="+mn-lt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33363" y="5194266"/>
            <a:ext cx="50842" cy="1441310"/>
          </a:xfrm>
          <a:prstGeom prst="rect">
            <a:avLst/>
          </a:prstGeom>
          <a:solidFill>
            <a:srgbClr val="FA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4726912" y="5194266"/>
            <a:ext cx="50842" cy="1441310"/>
          </a:xfrm>
          <a:prstGeom prst="rect">
            <a:avLst/>
          </a:prstGeom>
          <a:solidFill>
            <a:srgbClr val="FA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83DCFF4B-9883-457E-8E05-47EC6345BBDC}"/>
              </a:ext>
            </a:extLst>
          </p:cNvPr>
          <p:cNvSpPr>
            <a:spLocks noGrp="1"/>
          </p:cNvSpPr>
          <p:nvPr/>
        </p:nvSpPr>
        <p:spPr>
          <a:xfrm>
            <a:off x="233363" y="256240"/>
            <a:ext cx="7965345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500" b="1" kern="0" dirty="0">
                <a:solidFill>
                  <a:srgbClr val="000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j-lt"/>
              </a:rPr>
              <a:t>[1] </a:t>
            </a:r>
            <a:r>
              <a:rPr lang="ko-KR" altLang="en-US" sz="2500" b="1" kern="0" dirty="0">
                <a:solidFill>
                  <a:srgbClr val="000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j-lt"/>
              </a:rPr>
              <a:t>청강 사이버캠퍼스</a:t>
            </a:r>
            <a:r>
              <a:rPr lang="en-US" altLang="ko-KR" sz="2500" b="1" kern="0" dirty="0">
                <a:solidFill>
                  <a:srgbClr val="000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j-lt"/>
              </a:rPr>
              <a:t>(LMS) </a:t>
            </a:r>
            <a:r>
              <a:rPr lang="ko-KR" altLang="en-US" sz="2500" b="1" kern="0" dirty="0">
                <a:solidFill>
                  <a:srgbClr val="000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j-lt"/>
              </a:rPr>
              <a:t>접속 </a:t>
            </a:r>
            <a:r>
              <a:rPr lang="en-US" altLang="ko-KR" sz="2500" b="1" kern="0" dirty="0">
                <a:solidFill>
                  <a:srgbClr val="000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j-lt"/>
              </a:rPr>
              <a:t>– </a:t>
            </a:r>
            <a:r>
              <a:rPr lang="ko-KR" altLang="en-US" sz="2500" b="1" kern="0" dirty="0">
                <a:solidFill>
                  <a:srgbClr val="000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j-lt"/>
              </a:rPr>
              <a:t>모바일</a:t>
            </a:r>
            <a:r>
              <a:rPr lang="en-US" altLang="ko-KR" sz="2500" b="1" kern="0" dirty="0">
                <a:solidFill>
                  <a:srgbClr val="000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j-lt"/>
              </a:rPr>
              <a:t>/</a:t>
            </a:r>
            <a:r>
              <a:rPr lang="ko-KR" altLang="en-US" sz="2500" b="1" kern="0" dirty="0">
                <a:solidFill>
                  <a:srgbClr val="000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j-lt"/>
              </a:rPr>
              <a:t>태블릿</a:t>
            </a:r>
            <a:endParaRPr lang="ko-KR" altLang="en-US" sz="2500" dirty="0"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678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96869A08-1D75-43D9-B1AA-FA1C8FDB5D8D}"/>
              </a:ext>
            </a:extLst>
          </p:cNvPr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FA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0208889-CBFF-49B6-8842-6A2215AC2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25" y="2832100"/>
            <a:ext cx="9048750" cy="10048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kern="0" dirty="0">
                <a:latin typeface="G마켓 산스 TTF Bold" panose="02000000000000000000" pitchFamily="2" charset="-127"/>
                <a:ea typeface="G마켓 산스 TTF Bold"/>
              </a:rPr>
              <a:t>[2] </a:t>
            </a:r>
            <a:r>
              <a:rPr lang="ko-KR" altLang="en-US" sz="3200" kern="0" dirty="0" err="1">
                <a:latin typeface="G마켓 산스 TTF Bold" panose="02000000000000000000" pitchFamily="2" charset="-127"/>
                <a:ea typeface="G마켓 산스 TTF Bold"/>
              </a:rPr>
              <a:t>메인화면</a:t>
            </a:r>
            <a:endParaRPr lang="en-US" altLang="ko-KR" sz="3200" kern="0" dirty="0">
              <a:latin typeface="G마켓 산스 TTF Bold" panose="02000000000000000000" pitchFamily="2" charset="-127"/>
              <a:ea typeface="G마켓 산스 TTF Bold"/>
            </a:endParaRPr>
          </a:p>
        </p:txBody>
      </p:sp>
    </p:spTree>
    <p:extLst>
      <p:ext uri="{BB962C8B-B14F-4D97-AF65-F5344CB8AC3E}">
        <p14:creationId xmlns:p14="http://schemas.microsoft.com/office/powerpoint/2010/main" val="3492756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E0BD124-C805-4816-B1C0-E2006EFBC8B2}"/>
              </a:ext>
            </a:extLst>
          </p:cNvPr>
          <p:cNvSpPr/>
          <p:nvPr/>
        </p:nvSpPr>
        <p:spPr>
          <a:xfrm>
            <a:off x="0" y="0"/>
            <a:ext cx="9144000" cy="1047750"/>
          </a:xfrm>
          <a:prstGeom prst="rect">
            <a:avLst/>
          </a:prstGeom>
          <a:solidFill>
            <a:srgbClr val="FA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83DCFF4B-9883-457E-8E05-47EC6345BBDC}"/>
              </a:ext>
            </a:extLst>
          </p:cNvPr>
          <p:cNvSpPr>
            <a:spLocks noGrp="1"/>
          </p:cNvSpPr>
          <p:nvPr/>
        </p:nvSpPr>
        <p:spPr>
          <a:xfrm>
            <a:off x="233363" y="256240"/>
            <a:ext cx="7920037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500" b="1" kern="0" dirty="0">
                <a:solidFill>
                  <a:srgbClr val="000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j-lt"/>
              </a:rPr>
              <a:t>[2] </a:t>
            </a:r>
            <a:r>
              <a:rPr lang="ko-KR" altLang="en-US" sz="2500" b="1" kern="0" dirty="0" err="1">
                <a:solidFill>
                  <a:srgbClr val="000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j-lt"/>
              </a:rPr>
              <a:t>메인화면</a:t>
            </a:r>
            <a:endParaRPr lang="ko-KR" altLang="en-US" sz="2500" dirty="0"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508" y="139433"/>
            <a:ext cx="1175127" cy="81556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4" y="823150"/>
            <a:ext cx="8274114" cy="4582931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5774CCC2-F295-4834-98C5-F1EB893E4E81}"/>
              </a:ext>
            </a:extLst>
          </p:cNvPr>
          <p:cNvSpPr/>
          <p:nvPr/>
        </p:nvSpPr>
        <p:spPr>
          <a:xfrm>
            <a:off x="233363" y="5194266"/>
            <a:ext cx="8683272" cy="14413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183C3B37-B267-4DEC-8644-5E78CEC7C6CE}"/>
              </a:ext>
            </a:extLst>
          </p:cNvPr>
          <p:cNvSpPr txBox="1"/>
          <p:nvPr/>
        </p:nvSpPr>
        <p:spPr>
          <a:xfrm>
            <a:off x="4017049" y="5200444"/>
            <a:ext cx="1109902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b="1" kern="0" spc="-4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cs typeface="+mn-lt"/>
              </a:rPr>
              <a:t>메인화면</a:t>
            </a:r>
            <a:endParaRPr lang="en-US" altLang="ko-KR" b="1" kern="0" spc="-40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  <a:cs typeface="+mn-lt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183C3B37-B267-4DEC-8644-5E78CEC7C6CE}"/>
              </a:ext>
            </a:extLst>
          </p:cNvPr>
          <p:cNvSpPr txBox="1"/>
          <p:nvPr/>
        </p:nvSpPr>
        <p:spPr>
          <a:xfrm>
            <a:off x="2026779" y="5735066"/>
            <a:ext cx="491000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ko-KR" sz="1200" dirty="0">
                <a:latin typeface="+mj-ea"/>
                <a:ea typeface="+mj-ea"/>
              </a:rPr>
              <a:t>-</a:t>
            </a:r>
            <a:r>
              <a:rPr lang="ko-KR" altLang="en-US" sz="1200" dirty="0">
                <a:latin typeface="+mj-ea"/>
                <a:ea typeface="+mj-ea"/>
              </a:rPr>
              <a:t>사이버캠퍼스</a:t>
            </a:r>
            <a:r>
              <a:rPr lang="en-US" altLang="ko-KR" sz="1200" dirty="0">
                <a:latin typeface="+mj-ea"/>
                <a:ea typeface="+mj-ea"/>
              </a:rPr>
              <a:t>(LSM)</a:t>
            </a:r>
            <a:r>
              <a:rPr lang="ko-KR" altLang="en-US" sz="1200" dirty="0">
                <a:latin typeface="+mj-ea"/>
                <a:ea typeface="+mj-ea"/>
              </a:rPr>
              <a:t>에 로그인하면 나타나는 첫 화면입니다</a:t>
            </a:r>
            <a:r>
              <a:rPr lang="en-US" altLang="ko-KR" sz="1200" dirty="0">
                <a:latin typeface="+mj-ea"/>
                <a:ea typeface="+mj-ea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altLang="ko-KR" sz="1200" dirty="0">
                <a:latin typeface="+mj-ea"/>
                <a:ea typeface="+mj-ea"/>
                <a:cs typeface="Calibri"/>
              </a:rPr>
              <a:t>(</a:t>
            </a:r>
            <a:r>
              <a:rPr lang="ko-KR" altLang="en-US" sz="1200" dirty="0">
                <a:latin typeface="+mj-ea"/>
                <a:ea typeface="+mj-ea"/>
                <a:cs typeface="Calibri"/>
              </a:rPr>
              <a:t>학생 매뉴얼은 모바일이 아닌 </a:t>
            </a:r>
            <a:r>
              <a:rPr lang="en-US" altLang="ko-KR" sz="1200" dirty="0">
                <a:solidFill>
                  <a:srgbClr val="FF0000"/>
                </a:solidFill>
                <a:latin typeface="+mj-ea"/>
                <a:ea typeface="+mj-ea"/>
                <a:cs typeface="Calibri"/>
              </a:rPr>
              <a:t>PC</a:t>
            </a:r>
            <a:r>
              <a:rPr lang="ko-KR" altLang="en-US" sz="1200" dirty="0">
                <a:solidFill>
                  <a:srgbClr val="FF0000"/>
                </a:solidFill>
                <a:latin typeface="+mj-ea"/>
                <a:ea typeface="+mj-ea"/>
                <a:cs typeface="Calibri"/>
              </a:rPr>
              <a:t>를 기준으로 안내</a:t>
            </a:r>
            <a:r>
              <a:rPr lang="ko-KR" altLang="en-US" sz="1200" dirty="0">
                <a:latin typeface="+mj-ea"/>
                <a:ea typeface="+mj-ea"/>
                <a:cs typeface="Calibri"/>
              </a:rPr>
              <a:t>합니다</a:t>
            </a:r>
            <a:r>
              <a:rPr lang="en-US" altLang="ko-KR" sz="1200" dirty="0">
                <a:latin typeface="+mj-ea"/>
                <a:ea typeface="+mj-ea"/>
                <a:cs typeface="Calibri"/>
              </a:rPr>
              <a:t>.)</a:t>
            </a:r>
            <a:endParaRPr lang="ko-KR" altLang="ko-KR" sz="1200" dirty="0">
              <a:latin typeface="+mj-ea"/>
              <a:ea typeface="+mj-ea"/>
              <a:cs typeface="Calibri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33363" y="5194266"/>
            <a:ext cx="50842" cy="1441310"/>
          </a:xfrm>
          <a:prstGeom prst="rect">
            <a:avLst/>
          </a:prstGeom>
          <a:solidFill>
            <a:srgbClr val="FA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617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E0BD124-C805-4816-B1C0-E2006EFBC8B2}"/>
              </a:ext>
            </a:extLst>
          </p:cNvPr>
          <p:cNvSpPr/>
          <p:nvPr/>
        </p:nvSpPr>
        <p:spPr>
          <a:xfrm>
            <a:off x="0" y="0"/>
            <a:ext cx="9144000" cy="1047750"/>
          </a:xfrm>
          <a:prstGeom prst="rect">
            <a:avLst/>
          </a:prstGeom>
          <a:solidFill>
            <a:srgbClr val="FA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508" y="139433"/>
            <a:ext cx="1175127" cy="81556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4" y="823150"/>
            <a:ext cx="8274114" cy="4582931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162432" y="1563130"/>
            <a:ext cx="4176584" cy="19152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774CCC2-F295-4834-98C5-F1EB893E4E81}"/>
              </a:ext>
            </a:extLst>
          </p:cNvPr>
          <p:cNvSpPr/>
          <p:nvPr/>
        </p:nvSpPr>
        <p:spPr>
          <a:xfrm>
            <a:off x="4721783" y="5194266"/>
            <a:ext cx="4194852" cy="14413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774CCC2-F295-4834-98C5-F1EB893E4E81}"/>
              </a:ext>
            </a:extLst>
          </p:cNvPr>
          <p:cNvSpPr/>
          <p:nvPr/>
        </p:nvSpPr>
        <p:spPr>
          <a:xfrm>
            <a:off x="233363" y="5194266"/>
            <a:ext cx="4005005" cy="14413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183C3B37-B267-4DEC-8644-5E78CEC7C6CE}"/>
              </a:ext>
            </a:extLst>
          </p:cNvPr>
          <p:cNvSpPr txBox="1"/>
          <p:nvPr/>
        </p:nvSpPr>
        <p:spPr>
          <a:xfrm>
            <a:off x="667351" y="5766632"/>
            <a:ext cx="326827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200" dirty="0">
                <a:latin typeface="+mj-ea"/>
                <a:ea typeface="+mj-ea"/>
              </a:rPr>
              <a:t>-</a:t>
            </a:r>
            <a:r>
              <a:rPr lang="ko-KR" altLang="en-US" sz="1200" dirty="0">
                <a:latin typeface="+mj-ea"/>
                <a:ea typeface="+mj-ea"/>
              </a:rPr>
              <a:t>이번 학기에 수강중인 강의 목록입니다</a:t>
            </a:r>
            <a:r>
              <a:rPr lang="en-US" altLang="ko-KR" sz="1200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j-ea"/>
                <a:ea typeface="+mj-ea"/>
                <a:cs typeface="Calibri"/>
              </a:rPr>
              <a:t>-</a:t>
            </a:r>
            <a:r>
              <a:rPr lang="ko-KR" altLang="en-US" sz="1200" dirty="0">
                <a:latin typeface="+mj-ea"/>
                <a:ea typeface="+mj-ea"/>
                <a:cs typeface="Calibri"/>
              </a:rPr>
              <a:t>클릭하면 해당 수업 강의실로 이동합니다</a:t>
            </a:r>
            <a:r>
              <a:rPr lang="en-US" altLang="ko-KR" sz="1200" dirty="0">
                <a:latin typeface="+mj-ea"/>
                <a:ea typeface="+mj-ea"/>
                <a:cs typeface="Calibri"/>
              </a:rPr>
              <a:t>.</a:t>
            </a:r>
            <a:endParaRPr lang="ko-KR" altLang="ko-KR" sz="1200" dirty="0">
              <a:latin typeface="+mj-ea"/>
              <a:ea typeface="+mj-ea"/>
              <a:cs typeface="Calibri"/>
            </a:endParaRP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183C3B37-B267-4DEC-8644-5E78CEC7C6CE}"/>
              </a:ext>
            </a:extLst>
          </p:cNvPr>
          <p:cNvSpPr txBox="1"/>
          <p:nvPr/>
        </p:nvSpPr>
        <p:spPr>
          <a:xfrm>
            <a:off x="1476743" y="5223640"/>
            <a:ext cx="2009551" cy="4542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b="1" kern="0" spc="-40" dirty="0">
                <a:solidFill>
                  <a:srgbClr val="FF0000"/>
                </a:solidFill>
                <a:latin typeface="+mj-ea"/>
                <a:ea typeface="+mj-ea"/>
                <a:cs typeface="+mn-lt"/>
              </a:rPr>
              <a:t>강좌 전체보기</a:t>
            </a:r>
            <a:endParaRPr lang="en-US" altLang="ko-KR" b="1" kern="0" spc="-40" dirty="0">
              <a:solidFill>
                <a:srgbClr val="FF0000"/>
              </a:solidFill>
              <a:latin typeface="+mj-ea"/>
              <a:ea typeface="+mj-ea"/>
              <a:cs typeface="+mn-lt"/>
            </a:endParaRP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183C3B37-B267-4DEC-8644-5E78CEC7C6CE}"/>
              </a:ext>
            </a:extLst>
          </p:cNvPr>
          <p:cNvSpPr txBox="1"/>
          <p:nvPr/>
        </p:nvSpPr>
        <p:spPr>
          <a:xfrm>
            <a:off x="6337608" y="5232251"/>
            <a:ext cx="1155095" cy="4542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b="1" kern="0" spc="-40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  <a:cs typeface="+mn-lt"/>
              </a:rPr>
              <a:t>공지사항</a:t>
            </a:r>
            <a:endParaRPr lang="en-US" altLang="ko-KR" b="1" kern="0" spc="-40" dirty="0">
              <a:solidFill>
                <a:schemeClr val="accent5">
                  <a:lumMod val="75000"/>
                </a:schemeClr>
              </a:solidFill>
              <a:latin typeface="+mj-ea"/>
              <a:ea typeface="+mj-ea"/>
              <a:cs typeface="+mn-lt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162432" y="3577283"/>
            <a:ext cx="4176584" cy="1310054"/>
          </a:xfrm>
          <a:prstGeom prst="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233363" y="5194266"/>
            <a:ext cx="50842" cy="1441310"/>
          </a:xfrm>
          <a:prstGeom prst="rect">
            <a:avLst/>
          </a:prstGeom>
          <a:solidFill>
            <a:srgbClr val="FA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4726912" y="5194266"/>
            <a:ext cx="50842" cy="1441310"/>
          </a:xfrm>
          <a:prstGeom prst="rect">
            <a:avLst/>
          </a:prstGeom>
          <a:solidFill>
            <a:srgbClr val="FA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제목 1">
            <a:extLst>
              <a:ext uri="{FF2B5EF4-FFF2-40B4-BE49-F238E27FC236}">
                <a16:creationId xmlns:a16="http://schemas.microsoft.com/office/drawing/2014/main" id="{83DCFF4B-9883-457E-8E05-47EC6345BBDC}"/>
              </a:ext>
            </a:extLst>
          </p:cNvPr>
          <p:cNvSpPr>
            <a:spLocks noGrp="1"/>
          </p:cNvSpPr>
          <p:nvPr/>
        </p:nvSpPr>
        <p:spPr>
          <a:xfrm>
            <a:off x="233363" y="256240"/>
            <a:ext cx="7920037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500" b="1" kern="0" dirty="0">
                <a:solidFill>
                  <a:srgbClr val="000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j-lt"/>
              </a:rPr>
              <a:t>[2] </a:t>
            </a:r>
            <a:r>
              <a:rPr lang="ko-KR" altLang="en-US" sz="2500" b="1" kern="0" dirty="0" err="1">
                <a:solidFill>
                  <a:srgbClr val="000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j-lt"/>
              </a:rPr>
              <a:t>메인화면</a:t>
            </a:r>
            <a:endParaRPr lang="ko-KR" altLang="en-US" sz="2500" dirty="0"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183C3B37-B267-4DEC-8644-5E78CEC7C6CE}"/>
              </a:ext>
            </a:extLst>
          </p:cNvPr>
          <p:cNvSpPr txBox="1"/>
          <p:nvPr/>
        </p:nvSpPr>
        <p:spPr>
          <a:xfrm>
            <a:off x="5313406" y="5778311"/>
            <a:ext cx="355256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200" dirty="0">
                <a:latin typeface="+mj-ea"/>
                <a:ea typeface="+mj-ea"/>
              </a:rPr>
              <a:t>-</a:t>
            </a:r>
            <a:r>
              <a:rPr lang="ko-KR" altLang="en-US" sz="1200" dirty="0">
                <a:latin typeface="+mj-ea"/>
                <a:ea typeface="+mj-ea"/>
              </a:rPr>
              <a:t>하단에는 청강 사이버캠퍼스</a:t>
            </a:r>
            <a:r>
              <a:rPr lang="en-US" altLang="ko-KR" sz="1200" dirty="0">
                <a:latin typeface="+mj-ea"/>
                <a:ea typeface="+mj-ea"/>
              </a:rPr>
              <a:t>(LMS)</a:t>
            </a:r>
            <a:r>
              <a:rPr lang="ko-KR" altLang="en-US" sz="1200" dirty="0">
                <a:latin typeface="+mj-ea"/>
                <a:ea typeface="+mj-ea"/>
              </a:rPr>
              <a:t> 관련</a:t>
            </a:r>
            <a:endParaRPr lang="en-US" altLang="ko-KR" sz="12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j-ea"/>
                <a:ea typeface="+mj-ea"/>
              </a:rPr>
              <a:t> 학교 전체 공지사항을</a:t>
            </a:r>
            <a:r>
              <a:rPr lang="en-US" altLang="ko-KR" sz="1200" dirty="0">
                <a:latin typeface="+mj-ea"/>
                <a:ea typeface="+mj-ea"/>
              </a:rPr>
              <a:t> </a:t>
            </a:r>
            <a:r>
              <a:rPr lang="ko-KR" altLang="en-US" sz="1200" dirty="0">
                <a:latin typeface="+mj-ea"/>
                <a:ea typeface="+mj-ea"/>
              </a:rPr>
              <a:t>확인할 수 있습니다</a:t>
            </a:r>
            <a:r>
              <a:rPr lang="en-US" altLang="ko-KR" sz="1200" dirty="0">
                <a:latin typeface="+mj-ea"/>
                <a:ea typeface="+mj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4329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5774CCC2-F295-4834-98C5-F1EB893E4E81}"/>
              </a:ext>
            </a:extLst>
          </p:cNvPr>
          <p:cNvSpPr/>
          <p:nvPr/>
        </p:nvSpPr>
        <p:spPr>
          <a:xfrm>
            <a:off x="233363" y="5194266"/>
            <a:ext cx="8683272" cy="14413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E0BD124-C805-4816-B1C0-E2006EFBC8B2}"/>
              </a:ext>
            </a:extLst>
          </p:cNvPr>
          <p:cNvSpPr/>
          <p:nvPr/>
        </p:nvSpPr>
        <p:spPr>
          <a:xfrm>
            <a:off x="0" y="0"/>
            <a:ext cx="9144000" cy="1047750"/>
          </a:xfrm>
          <a:prstGeom prst="rect">
            <a:avLst/>
          </a:prstGeom>
          <a:solidFill>
            <a:srgbClr val="FA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508" y="139433"/>
            <a:ext cx="1175127" cy="81556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4" y="823150"/>
            <a:ext cx="8274114" cy="4582931"/>
          </a:xfrm>
          <a:prstGeom prst="rect">
            <a:avLst/>
          </a:prstGeom>
        </p:spPr>
      </p:pic>
      <p:sp>
        <p:nvSpPr>
          <p:cNvPr id="16" name="TextBox 1">
            <a:extLst>
              <a:ext uri="{FF2B5EF4-FFF2-40B4-BE49-F238E27FC236}">
                <a16:creationId xmlns:a16="http://schemas.microsoft.com/office/drawing/2014/main" id="{183C3B37-B267-4DEC-8644-5E78CEC7C6CE}"/>
              </a:ext>
            </a:extLst>
          </p:cNvPr>
          <p:cNvSpPr txBox="1"/>
          <p:nvPr/>
        </p:nvSpPr>
        <p:spPr>
          <a:xfrm>
            <a:off x="3888408" y="5194266"/>
            <a:ext cx="1350859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b="1" kern="0" spc="-40" dirty="0">
                <a:solidFill>
                  <a:srgbClr val="00B050"/>
                </a:solidFill>
                <a:latin typeface="+mj-ea"/>
                <a:ea typeface="+mj-ea"/>
                <a:cs typeface="+mn-lt"/>
              </a:rPr>
              <a:t>좌측 메뉴</a:t>
            </a:r>
            <a:endParaRPr lang="en-US" altLang="ko-KR" b="1" kern="0" spc="-40" dirty="0">
              <a:solidFill>
                <a:srgbClr val="00B050"/>
              </a:solidFill>
              <a:latin typeface="+mj-ea"/>
              <a:ea typeface="+mj-ea"/>
              <a:cs typeface="+mn-lt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272746" y="1488991"/>
            <a:ext cx="525163" cy="1507524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33363" y="5194266"/>
            <a:ext cx="50842" cy="1441310"/>
          </a:xfrm>
          <a:prstGeom prst="rect">
            <a:avLst/>
          </a:prstGeom>
          <a:solidFill>
            <a:srgbClr val="FA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id="{83DCFF4B-9883-457E-8E05-47EC6345BBDC}"/>
              </a:ext>
            </a:extLst>
          </p:cNvPr>
          <p:cNvSpPr>
            <a:spLocks noGrp="1"/>
          </p:cNvSpPr>
          <p:nvPr/>
        </p:nvSpPr>
        <p:spPr>
          <a:xfrm>
            <a:off x="233363" y="256240"/>
            <a:ext cx="7920037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500" b="1" kern="0" dirty="0">
                <a:solidFill>
                  <a:srgbClr val="000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j-lt"/>
              </a:rPr>
              <a:t>[2] </a:t>
            </a:r>
            <a:r>
              <a:rPr lang="ko-KR" altLang="en-US" sz="2500" b="1" kern="0" dirty="0" err="1">
                <a:solidFill>
                  <a:srgbClr val="000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j-lt"/>
              </a:rPr>
              <a:t>메인화면</a:t>
            </a:r>
            <a:endParaRPr lang="ko-KR" altLang="en-US" sz="2500" dirty="0"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183C3B37-B267-4DEC-8644-5E78CEC7C6CE}"/>
              </a:ext>
            </a:extLst>
          </p:cNvPr>
          <p:cNvSpPr txBox="1"/>
          <p:nvPr/>
        </p:nvSpPr>
        <p:spPr>
          <a:xfrm>
            <a:off x="241377" y="5665640"/>
            <a:ext cx="7622312" cy="8194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050" dirty="0">
                <a:latin typeface="+mj-ea"/>
                <a:ea typeface="+mj-ea"/>
              </a:rPr>
              <a:t>-</a:t>
            </a:r>
            <a:r>
              <a:rPr lang="en-US" altLang="ko-KR" sz="1000" dirty="0">
                <a:latin typeface="+mj-ea"/>
                <a:ea typeface="+mj-ea"/>
              </a:rPr>
              <a:t> </a:t>
            </a:r>
            <a:r>
              <a:rPr lang="en-US" altLang="ko-KR" sz="1050" b="1" dirty="0">
                <a:latin typeface="+mj-ea"/>
                <a:ea typeface="+mj-ea"/>
              </a:rPr>
              <a:t>M</a:t>
            </a:r>
            <a:r>
              <a:rPr lang="en-US" altLang="ko-KR" sz="400" b="1" dirty="0">
                <a:latin typeface="+mj-ea"/>
              </a:rPr>
              <a:t> </a:t>
            </a:r>
            <a:r>
              <a:rPr lang="en-US" altLang="ko-KR" sz="1050" b="1" dirty="0">
                <a:latin typeface="+mj-ea"/>
                <a:ea typeface="+mj-ea"/>
              </a:rPr>
              <a:t>y </a:t>
            </a:r>
            <a:r>
              <a:rPr lang="en-US" altLang="ko-KR" sz="100" b="1" dirty="0">
                <a:latin typeface="+mj-ea"/>
                <a:ea typeface="+mj-ea"/>
              </a:rPr>
              <a:t> </a:t>
            </a:r>
            <a:r>
              <a:rPr lang="en-US" altLang="ko-KR" sz="1050" b="1" dirty="0">
                <a:latin typeface="+mj-ea"/>
                <a:ea typeface="+mj-ea"/>
              </a:rPr>
              <a:t>P</a:t>
            </a:r>
            <a:r>
              <a:rPr lang="en-US" altLang="ko-KR" sz="200" b="1" dirty="0">
                <a:latin typeface="+mj-ea"/>
              </a:rPr>
              <a:t> </a:t>
            </a:r>
            <a:r>
              <a:rPr lang="en-US" altLang="ko-KR" sz="1050" b="1" dirty="0">
                <a:latin typeface="+mj-ea"/>
                <a:ea typeface="+mj-ea"/>
              </a:rPr>
              <a:t>a</a:t>
            </a:r>
            <a:r>
              <a:rPr lang="en-US" altLang="ko-KR" sz="300" b="1" dirty="0">
                <a:latin typeface="+mj-ea"/>
              </a:rPr>
              <a:t> </a:t>
            </a:r>
            <a:r>
              <a:rPr lang="en-US" altLang="ko-KR" sz="1050" b="1" dirty="0">
                <a:latin typeface="+mj-ea"/>
                <a:ea typeface="+mj-ea"/>
              </a:rPr>
              <a:t>g</a:t>
            </a:r>
            <a:r>
              <a:rPr lang="en-US" altLang="ko-KR" sz="300" b="1" dirty="0">
                <a:latin typeface="+mj-ea"/>
              </a:rPr>
              <a:t> </a:t>
            </a:r>
            <a:r>
              <a:rPr lang="en-US" altLang="ko-KR" sz="1050" b="1" dirty="0">
                <a:latin typeface="+mj-ea"/>
                <a:ea typeface="+mj-ea"/>
              </a:rPr>
              <a:t>e </a:t>
            </a:r>
            <a:r>
              <a:rPr lang="en-US" altLang="ko-KR" sz="1050" dirty="0">
                <a:latin typeface="+mj-ea"/>
                <a:ea typeface="+mj-ea"/>
              </a:rPr>
              <a:t>: </a:t>
            </a:r>
            <a:r>
              <a:rPr lang="ko-KR" altLang="en-US" sz="1050" dirty="0">
                <a:latin typeface="+mj-ea"/>
                <a:ea typeface="+mj-ea"/>
              </a:rPr>
              <a:t>프로필을 변경할 수 있습니다</a:t>
            </a:r>
            <a:r>
              <a:rPr lang="en-US" altLang="ko-KR" sz="1050" dirty="0">
                <a:latin typeface="+mj-ea"/>
                <a:ea typeface="+mj-ea"/>
              </a:rPr>
              <a:t>. </a:t>
            </a:r>
            <a:r>
              <a:rPr lang="en-US" altLang="ko-KR" sz="800" dirty="0">
                <a:latin typeface="+mj-ea"/>
                <a:ea typeface="+mj-ea"/>
              </a:rPr>
              <a:t>(</a:t>
            </a:r>
            <a:r>
              <a:rPr lang="ko-KR" altLang="en-US" sz="800" dirty="0">
                <a:latin typeface="+mj-ea"/>
                <a:ea typeface="+mj-ea"/>
              </a:rPr>
              <a:t>비밀번호는 대학홈페이지에서</a:t>
            </a:r>
            <a:r>
              <a:rPr lang="en-US" altLang="ko-KR" sz="800" dirty="0">
                <a:latin typeface="+mj-ea"/>
                <a:ea typeface="+mj-ea"/>
              </a:rPr>
              <a:t> </a:t>
            </a:r>
            <a:r>
              <a:rPr lang="ko-KR" altLang="en-US" sz="800" dirty="0">
                <a:latin typeface="+mj-ea"/>
                <a:ea typeface="+mj-ea"/>
              </a:rPr>
              <a:t>변경</a:t>
            </a:r>
            <a:r>
              <a:rPr lang="en-US" altLang="ko-KR" sz="800" dirty="0">
                <a:latin typeface="+mj-ea"/>
                <a:ea typeface="+mj-ea"/>
              </a:rPr>
              <a:t>)</a:t>
            </a:r>
            <a:endParaRPr lang="en-US" altLang="ko-KR" sz="12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050" dirty="0">
                <a:latin typeface="+mj-ea"/>
                <a:ea typeface="+mj-ea"/>
                <a:cs typeface="Calibri"/>
              </a:rPr>
              <a:t>-</a:t>
            </a:r>
            <a:r>
              <a:rPr lang="ko-KR" altLang="en-US" sz="1050" b="1" dirty="0">
                <a:latin typeface="+mj-ea"/>
                <a:ea typeface="+mj-ea"/>
                <a:cs typeface="Calibri"/>
              </a:rPr>
              <a:t>나</a:t>
            </a:r>
            <a:r>
              <a:rPr lang="ko-KR" altLang="en-US" sz="1000" b="1" dirty="0">
                <a:latin typeface="+mj-ea"/>
                <a:cs typeface="Calibri"/>
              </a:rPr>
              <a:t> </a:t>
            </a:r>
            <a:r>
              <a:rPr lang="ko-KR" altLang="en-US" sz="1050" b="1" dirty="0">
                <a:latin typeface="+mj-ea"/>
                <a:ea typeface="+mj-ea"/>
                <a:cs typeface="Calibri"/>
              </a:rPr>
              <a:t>의</a:t>
            </a:r>
            <a:r>
              <a:rPr lang="ko-KR" altLang="en-US" sz="1000" b="1" dirty="0">
                <a:latin typeface="+mj-ea"/>
                <a:cs typeface="Calibri"/>
              </a:rPr>
              <a:t> </a:t>
            </a:r>
            <a:r>
              <a:rPr lang="ko-KR" altLang="en-US" sz="1050" b="1" dirty="0">
                <a:latin typeface="+mj-ea"/>
                <a:ea typeface="+mj-ea"/>
                <a:cs typeface="Calibri"/>
              </a:rPr>
              <a:t>강</a:t>
            </a:r>
            <a:r>
              <a:rPr lang="ko-KR" altLang="en-US" sz="1000" b="1" dirty="0">
                <a:latin typeface="+mj-ea"/>
                <a:cs typeface="Calibri"/>
              </a:rPr>
              <a:t> </a:t>
            </a:r>
            <a:r>
              <a:rPr lang="ko-KR" altLang="en-US" sz="1050" b="1" dirty="0">
                <a:latin typeface="+mj-ea"/>
                <a:ea typeface="+mj-ea"/>
                <a:cs typeface="Calibri"/>
              </a:rPr>
              <a:t>좌 </a:t>
            </a:r>
            <a:r>
              <a:rPr lang="en-US" altLang="ko-KR" sz="1050" dirty="0">
                <a:latin typeface="+mj-ea"/>
                <a:ea typeface="+mj-ea"/>
                <a:cs typeface="Calibri"/>
              </a:rPr>
              <a:t>: </a:t>
            </a:r>
            <a:r>
              <a:rPr lang="ko-KR" altLang="en-US" sz="1050" dirty="0">
                <a:latin typeface="+mj-ea"/>
                <a:ea typeface="+mj-ea"/>
                <a:cs typeface="Calibri"/>
              </a:rPr>
              <a:t>지난 학기의 강좌를 조회할 수 있습니다</a:t>
            </a:r>
            <a:r>
              <a:rPr lang="en-US" altLang="ko-KR" sz="1050" dirty="0">
                <a:latin typeface="+mj-ea"/>
                <a:ea typeface="+mj-ea"/>
                <a:cs typeface="Calibri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050" dirty="0">
                <a:latin typeface="+mj-ea"/>
                <a:cs typeface="Calibri"/>
              </a:rPr>
              <a:t>-</a:t>
            </a:r>
            <a:r>
              <a:rPr lang="ko-KR" altLang="en-US" sz="1050" b="1" dirty="0" err="1">
                <a:latin typeface="+mj-ea"/>
                <a:cs typeface="Calibri"/>
              </a:rPr>
              <a:t>비교과강좌</a:t>
            </a:r>
            <a:r>
              <a:rPr lang="ko-KR" altLang="en-US" sz="1050" dirty="0">
                <a:latin typeface="+mj-ea"/>
                <a:cs typeface="Calibri"/>
              </a:rPr>
              <a:t> </a:t>
            </a:r>
            <a:r>
              <a:rPr lang="en-US" altLang="ko-KR" sz="1050" dirty="0">
                <a:latin typeface="+mj-ea"/>
                <a:cs typeface="Calibri"/>
              </a:rPr>
              <a:t>: </a:t>
            </a:r>
            <a:r>
              <a:rPr lang="ko-KR" altLang="en-US" sz="1050" dirty="0">
                <a:latin typeface="+mj-ea"/>
                <a:cs typeface="Calibri"/>
              </a:rPr>
              <a:t>정규 교과 외 강의입니다</a:t>
            </a:r>
            <a:endParaRPr lang="en-US" altLang="ko-KR" sz="1050" dirty="0">
              <a:latin typeface="+mj-ea"/>
              <a:cs typeface="Calibri"/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183C3B37-B267-4DEC-8644-5E78CEC7C6CE}"/>
              </a:ext>
            </a:extLst>
          </p:cNvPr>
          <p:cNvSpPr txBox="1"/>
          <p:nvPr/>
        </p:nvSpPr>
        <p:spPr>
          <a:xfrm>
            <a:off x="4638628" y="5427284"/>
            <a:ext cx="4486838" cy="10618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altLang="ko-KR" sz="1050" dirty="0">
              <a:latin typeface="+mj-ea"/>
              <a:ea typeface="+mj-ea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altLang="ko-KR" sz="1050" dirty="0">
                <a:latin typeface="+mj-ea"/>
                <a:cs typeface="Calibri"/>
              </a:rPr>
              <a:t>-</a:t>
            </a:r>
            <a:r>
              <a:rPr lang="ko-KR" altLang="en-US" sz="1050" b="1" dirty="0">
                <a:latin typeface="+mj-ea"/>
                <a:cs typeface="Calibri"/>
              </a:rPr>
              <a:t>자 율 강 좌 </a:t>
            </a:r>
            <a:r>
              <a:rPr lang="en-US" altLang="ko-KR" sz="1050" dirty="0">
                <a:latin typeface="+mj-ea"/>
                <a:cs typeface="Calibri"/>
              </a:rPr>
              <a:t>: </a:t>
            </a:r>
            <a:r>
              <a:rPr lang="ko-KR" altLang="en-US" sz="1050" dirty="0">
                <a:latin typeface="+mj-ea"/>
                <a:cs typeface="Calibri"/>
              </a:rPr>
              <a:t>강연 등 다양한 소그룹 커뮤니티가 개설되는 곳입니다</a:t>
            </a:r>
            <a:r>
              <a:rPr lang="en-US" altLang="ko-KR" sz="1050" dirty="0">
                <a:latin typeface="+mj-ea"/>
                <a:cs typeface="Calibri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050" dirty="0">
                <a:latin typeface="+mj-ea"/>
                <a:ea typeface="+mj-ea"/>
                <a:cs typeface="Calibri"/>
              </a:rPr>
              <a:t>-</a:t>
            </a:r>
            <a:r>
              <a:rPr lang="ko-KR" altLang="en-US" sz="1050" b="1" dirty="0">
                <a:latin typeface="+mj-ea"/>
                <a:ea typeface="+mj-ea"/>
                <a:cs typeface="Calibri"/>
              </a:rPr>
              <a:t>메 </a:t>
            </a:r>
            <a:r>
              <a:rPr lang="ko-KR" altLang="en-US" sz="900" b="1" dirty="0">
                <a:latin typeface="+mj-ea"/>
                <a:ea typeface="+mj-ea"/>
                <a:cs typeface="Calibri"/>
              </a:rPr>
              <a:t> </a:t>
            </a:r>
            <a:r>
              <a:rPr lang="ko-KR" altLang="en-US" sz="1050" b="1" dirty="0">
                <a:latin typeface="+mj-ea"/>
                <a:ea typeface="+mj-ea"/>
                <a:cs typeface="Calibri"/>
              </a:rPr>
              <a:t> 시 </a:t>
            </a:r>
            <a:r>
              <a:rPr lang="ko-KR" altLang="en-US" sz="900" b="1" dirty="0">
                <a:latin typeface="+mj-ea"/>
                <a:ea typeface="+mj-ea"/>
                <a:cs typeface="Calibri"/>
              </a:rPr>
              <a:t> </a:t>
            </a:r>
            <a:r>
              <a:rPr lang="ko-KR" altLang="en-US" sz="1050" b="1" dirty="0">
                <a:latin typeface="+mj-ea"/>
                <a:ea typeface="+mj-ea"/>
                <a:cs typeface="Calibri"/>
              </a:rPr>
              <a:t> 지 </a:t>
            </a:r>
            <a:r>
              <a:rPr lang="en-US" altLang="ko-KR" sz="1050" dirty="0">
                <a:latin typeface="+mj-ea"/>
                <a:ea typeface="+mj-ea"/>
                <a:cs typeface="Calibri"/>
              </a:rPr>
              <a:t>: </a:t>
            </a:r>
            <a:r>
              <a:rPr lang="ko-KR" altLang="en-US" sz="1050" dirty="0">
                <a:latin typeface="+mj-ea"/>
                <a:ea typeface="+mj-ea"/>
                <a:cs typeface="Calibri"/>
              </a:rPr>
              <a:t>학생들과 메시지를 주고받을 수 있습니다</a:t>
            </a:r>
            <a:r>
              <a:rPr lang="en-US" altLang="ko-KR" sz="1050" dirty="0">
                <a:latin typeface="+mj-ea"/>
                <a:ea typeface="+mj-ea"/>
                <a:cs typeface="Calibri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050" dirty="0">
                <a:latin typeface="+mj-ea"/>
                <a:ea typeface="+mj-ea"/>
                <a:cs typeface="Calibri"/>
              </a:rPr>
              <a:t>-</a:t>
            </a:r>
            <a:r>
              <a:rPr lang="ko-KR" altLang="en-US" sz="1050" b="1" dirty="0">
                <a:latin typeface="+mj-ea"/>
                <a:ea typeface="+mj-ea"/>
                <a:cs typeface="Calibri"/>
              </a:rPr>
              <a:t>이</a:t>
            </a:r>
            <a:r>
              <a:rPr lang="ko-KR" altLang="en-US" sz="1000" b="1" dirty="0">
                <a:latin typeface="+mj-ea"/>
                <a:ea typeface="+mj-ea"/>
                <a:cs typeface="Calibri"/>
              </a:rPr>
              <a:t> </a:t>
            </a:r>
            <a:r>
              <a:rPr lang="ko-KR" altLang="en-US" sz="1050" b="1" dirty="0">
                <a:latin typeface="+mj-ea"/>
                <a:ea typeface="+mj-ea"/>
                <a:cs typeface="Calibri"/>
              </a:rPr>
              <a:t>용</a:t>
            </a:r>
            <a:r>
              <a:rPr lang="ko-KR" altLang="en-US" sz="1000" b="1" dirty="0">
                <a:latin typeface="+mj-ea"/>
                <a:ea typeface="+mj-ea"/>
                <a:cs typeface="Calibri"/>
              </a:rPr>
              <a:t> </a:t>
            </a:r>
            <a:r>
              <a:rPr lang="ko-KR" altLang="en-US" sz="1050" b="1" dirty="0">
                <a:latin typeface="+mj-ea"/>
                <a:ea typeface="+mj-ea"/>
                <a:cs typeface="Calibri"/>
              </a:rPr>
              <a:t>안</a:t>
            </a:r>
            <a:r>
              <a:rPr lang="ko-KR" altLang="en-US" sz="1000" b="1" dirty="0">
                <a:latin typeface="+mj-ea"/>
                <a:ea typeface="+mj-ea"/>
                <a:cs typeface="Calibri"/>
              </a:rPr>
              <a:t> </a:t>
            </a:r>
            <a:r>
              <a:rPr lang="ko-KR" altLang="en-US" sz="1050" b="1" dirty="0">
                <a:latin typeface="+mj-ea"/>
                <a:ea typeface="+mj-ea"/>
                <a:cs typeface="Calibri"/>
              </a:rPr>
              <a:t>내 </a:t>
            </a:r>
            <a:r>
              <a:rPr lang="en-US" altLang="ko-KR" sz="1050" dirty="0">
                <a:latin typeface="+mj-ea"/>
                <a:ea typeface="+mj-ea"/>
                <a:cs typeface="Calibri"/>
              </a:rPr>
              <a:t>: </a:t>
            </a:r>
            <a:r>
              <a:rPr lang="ko-KR" altLang="en-US" sz="1050" dirty="0">
                <a:latin typeface="+mj-ea"/>
                <a:ea typeface="+mj-ea"/>
                <a:cs typeface="Calibri"/>
              </a:rPr>
              <a:t>자주</a:t>
            </a:r>
            <a:r>
              <a:rPr lang="ko-KR" altLang="en-US" sz="800" dirty="0">
                <a:latin typeface="+mj-ea"/>
                <a:ea typeface="+mj-ea"/>
                <a:cs typeface="Calibri"/>
              </a:rPr>
              <a:t> </a:t>
            </a:r>
            <a:r>
              <a:rPr lang="ko-KR" altLang="en-US" sz="1050" dirty="0">
                <a:latin typeface="+mj-ea"/>
                <a:ea typeface="+mj-ea"/>
                <a:cs typeface="Calibri"/>
              </a:rPr>
              <a:t>묻는</a:t>
            </a:r>
            <a:r>
              <a:rPr lang="ko-KR" altLang="en-US" sz="800" dirty="0">
                <a:latin typeface="+mj-ea"/>
                <a:ea typeface="+mj-ea"/>
                <a:cs typeface="Calibri"/>
              </a:rPr>
              <a:t> </a:t>
            </a:r>
            <a:r>
              <a:rPr lang="ko-KR" altLang="en-US" sz="1050" dirty="0">
                <a:latin typeface="+mj-ea"/>
                <a:ea typeface="+mj-ea"/>
                <a:cs typeface="Calibri"/>
              </a:rPr>
              <a:t>질문</a:t>
            </a:r>
            <a:r>
              <a:rPr lang="en-US" altLang="ko-KR" sz="1050" dirty="0">
                <a:latin typeface="+mj-ea"/>
                <a:ea typeface="+mj-ea"/>
                <a:cs typeface="Calibri"/>
              </a:rPr>
              <a:t>, Q&amp;A</a:t>
            </a:r>
            <a:r>
              <a:rPr lang="ko-KR" altLang="en-US" sz="1050" dirty="0">
                <a:latin typeface="+mj-ea"/>
                <a:ea typeface="+mj-ea"/>
                <a:cs typeface="Calibri"/>
              </a:rPr>
              <a:t> 등 이용안내를 위한 메뉴입니다</a:t>
            </a:r>
            <a:r>
              <a:rPr lang="en-US" altLang="ko-KR" sz="1050" dirty="0">
                <a:latin typeface="+mj-ea"/>
                <a:ea typeface="+mj-ea"/>
                <a:cs typeface="Calibri"/>
              </a:rPr>
              <a:t>.</a:t>
            </a:r>
            <a:endParaRPr lang="ko-KR" altLang="ko-KR" sz="700" dirty="0">
              <a:latin typeface="+mj-ea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5488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DD9D1EFD633A8C429A005F686491D5C3" ma:contentTypeVersion="8" ma:contentTypeDescription="새 문서를 만듭니다." ma:contentTypeScope="" ma:versionID="cbfbf4dd971839d67f57ee4b22784c67">
  <xsd:schema xmlns:xsd="http://www.w3.org/2001/XMLSchema" xmlns:xs="http://www.w3.org/2001/XMLSchema" xmlns:p="http://schemas.microsoft.com/office/2006/metadata/properties" xmlns:ns2="735fb905-2029-43cd-9755-0ab94458167d" targetNamespace="http://schemas.microsoft.com/office/2006/metadata/properties" ma:root="true" ma:fieldsID="051da6dd4cc268313575f42ac750cd80" ns2:_="">
    <xsd:import namespace="735fb905-2029-43cd-9755-0ab9445816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5fb905-2029-43cd-9755-0ab9445816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E0C950-4F0E-4DED-AE79-10CFA3355D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4DD609-02F7-4B31-BAF9-6AED72B692F4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35fb905-2029-43cd-9755-0ab94458167d"/>
  </ds:schemaRefs>
</ds:datastoreItem>
</file>

<file path=customXml/itemProps3.xml><?xml version="1.0" encoding="utf-8"?>
<ds:datastoreItem xmlns:ds="http://schemas.openxmlformats.org/officeDocument/2006/customXml" ds:itemID="{54AF4733-762D-4D73-B678-AFBBA0621F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5fb905-2029-43cd-9755-0ab9445816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1884</TotalTime>
  <Words>879</Words>
  <Application>Microsoft Office PowerPoint</Application>
  <PresentationFormat>화면 슬라이드 쇼(4:3)</PresentationFormat>
  <Paragraphs>111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24</vt:i4>
      </vt:variant>
    </vt:vector>
  </HeadingPairs>
  <TitlesOfParts>
    <vt:vector size="33" baseType="lpstr">
      <vt:lpstr>G마켓 산스 TTF Bold</vt:lpstr>
      <vt:lpstr>G마켓 산스 TTF Light</vt:lpstr>
      <vt:lpstr>G마켓 산스 TTF Medium</vt:lpstr>
      <vt:lpstr>맑은 고딕</vt:lpstr>
      <vt:lpstr>Arial</vt:lpstr>
      <vt:lpstr>Calibri</vt:lpstr>
      <vt:lpstr>Calibri Light</vt:lpstr>
      <vt:lpstr>Office Theme</vt:lpstr>
      <vt:lpstr>Office 테마</vt:lpstr>
      <vt:lpstr>청강문화산업대학교 사이버캠퍼스(LMS) 매뉴얼 ~학생편~ </vt:lpstr>
      <vt:lpstr>PowerPoint 프레젠테이션</vt:lpstr>
      <vt:lpstr>[1] 청강 사이버캠퍼스(LMS) 접속</vt:lpstr>
      <vt:lpstr>PowerPoint 프레젠테이션</vt:lpstr>
      <vt:lpstr>PowerPoint 프레젠테이션</vt:lpstr>
      <vt:lpstr>[2] 메인화면</vt:lpstr>
      <vt:lpstr>PowerPoint 프레젠테이션</vt:lpstr>
      <vt:lpstr>PowerPoint 프레젠테이션</vt:lpstr>
      <vt:lpstr>PowerPoint 프레젠테이션</vt:lpstr>
      <vt:lpstr>[3] 강의실</vt:lpstr>
      <vt:lpstr>PowerPoint 프레젠테이션</vt:lpstr>
      <vt:lpstr>PowerPoint 프레젠테이션</vt:lpstr>
      <vt:lpstr>PowerPoint 프레젠테이션</vt:lpstr>
      <vt:lpstr>[4] 주차 별 학습활동 이용 방법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[5] 추가 안내사항</vt:lpstr>
      <vt:lpstr>PowerPoint 프레젠테이션</vt:lpstr>
      <vt:lpstr> 감사합니다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권유선</cp:lastModifiedBy>
  <cp:revision>295</cp:revision>
  <dcterms:created xsi:type="dcterms:W3CDTF">2013-07-15T20:26:40Z</dcterms:created>
  <dcterms:modified xsi:type="dcterms:W3CDTF">2024-03-04T04:22:26Z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0x010100DD9D1EFD633A8C429A005F686491D5C3</vt:lpwstr>
  </property>
</Properties>
</file>